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797675" cy="9926638"/>
  <p:defaultTextStyle>
    <a:defPPr>
      <a:defRPr lang="it-IT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81533" autoAdjust="0"/>
  </p:normalViewPr>
  <p:slideViewPr>
    <p:cSldViewPr>
      <p:cViewPr>
        <p:scale>
          <a:sx n="51" d="100"/>
          <a:sy n="51" d="100"/>
        </p:scale>
        <p:origin x="-120" y="204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o.sorace\OneDrive%20-%20ISPRA\Documenti\alberto\copia\PUBLI\ATTI\Convegno%20Varese\Cince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% di occupazione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occ 2021 2022'!$D$1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'% occ 2021 2022'!$C$2:$C$5</c:f>
              <c:strCache>
                <c:ptCount val="4"/>
                <c:pt idx="0">
                  <c:v>SL</c:v>
                </c:pt>
                <c:pt idx="1">
                  <c:v>MA</c:v>
                </c:pt>
                <c:pt idx="2">
                  <c:v>RU</c:v>
                </c:pt>
                <c:pt idx="3">
                  <c:v>CP</c:v>
                </c:pt>
              </c:strCache>
            </c:strRef>
          </c:cat>
          <c:val>
            <c:numRef>
              <c:f>'% occ 2021 2022'!$D$2:$D$5</c:f>
              <c:numCache>
                <c:formatCode>General</c:formatCode>
                <c:ptCount val="4"/>
                <c:pt idx="0">
                  <c:v>85</c:v>
                </c:pt>
                <c:pt idx="1">
                  <c:v>60</c:v>
                </c:pt>
                <c:pt idx="2">
                  <c:v>18.5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0-4BD0-9CBB-94224534D1AA}"/>
            </c:ext>
          </c:extLst>
        </c:ser>
        <c:ser>
          <c:idx val="1"/>
          <c:order val="1"/>
          <c:tx>
            <c:strRef>
              <c:f>'% occ 2021 2022'!$E$1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occ 2021 2022'!$C$2:$C$5</c:f>
              <c:strCache>
                <c:ptCount val="4"/>
                <c:pt idx="0">
                  <c:v>SL</c:v>
                </c:pt>
                <c:pt idx="1">
                  <c:v>MA</c:v>
                </c:pt>
                <c:pt idx="2">
                  <c:v>RU</c:v>
                </c:pt>
                <c:pt idx="3">
                  <c:v>CP</c:v>
                </c:pt>
              </c:strCache>
            </c:strRef>
          </c:cat>
          <c:val>
            <c:numRef>
              <c:f>'% occ 2021 2022'!$E$2:$E$5</c:f>
              <c:numCache>
                <c:formatCode>General</c:formatCode>
                <c:ptCount val="4"/>
                <c:pt idx="0">
                  <c:v>47.5</c:v>
                </c:pt>
                <c:pt idx="1">
                  <c:v>87.5</c:v>
                </c:pt>
                <c:pt idx="2">
                  <c:v>38.5</c:v>
                </c:pt>
                <c:pt idx="3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0-4BD0-9CBB-94224534D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69536"/>
        <c:axId val="71171072"/>
      </c:barChart>
      <c:catAx>
        <c:axId val="711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171072"/>
        <c:crosses val="autoZero"/>
        <c:auto val="1"/>
        <c:lblAlgn val="ctr"/>
        <c:lblOffset val="100"/>
        <c:noMultiLvlLbl val="0"/>
      </c:catAx>
      <c:valAx>
        <c:axId val="711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1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testo, design&#10;&#10;Descrizione generata automaticamente">
            <a:extLst>
              <a:ext uri="{FF2B5EF4-FFF2-40B4-BE49-F238E27FC236}">
                <a16:creationId xmlns:a16="http://schemas.microsoft.com/office/drawing/2014/main" id="{D79FB431-F83E-F288-0A0C-3BD40C62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3" y="-541076"/>
            <a:ext cx="25236105" cy="367719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03254" y="499940"/>
            <a:ext cx="17655305" cy="1928826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rgbClr val="C00000"/>
                </a:solidFill>
              </a:rPr>
            </a:br>
            <a:r>
              <a:rPr lang="it-IT" sz="5000" b="1" dirty="0">
                <a:solidFill>
                  <a:srgbClr val="C00000"/>
                </a:solidFill>
              </a:rPr>
              <a:t>Breeding </a:t>
            </a:r>
            <a:r>
              <a:rPr lang="it-IT" sz="5000" b="1" dirty="0" err="1">
                <a:solidFill>
                  <a:srgbClr val="C00000"/>
                </a:solidFill>
              </a:rPr>
              <a:t>parameters</a:t>
            </a:r>
            <a:r>
              <a:rPr lang="it-IT" sz="5000" b="1" dirty="0">
                <a:solidFill>
                  <a:srgbClr val="C00000"/>
                </a:solidFill>
              </a:rPr>
              <a:t> of </a:t>
            </a:r>
            <a:r>
              <a:rPr lang="it-IT" sz="5000" b="1" dirty="0" err="1">
                <a:solidFill>
                  <a:srgbClr val="C00000"/>
                </a:solidFill>
              </a:rPr>
              <a:t>insectivorous</a:t>
            </a:r>
            <a:r>
              <a:rPr lang="it-IT" sz="5000" b="1" dirty="0">
                <a:solidFill>
                  <a:srgbClr val="C00000"/>
                </a:solidFill>
              </a:rPr>
              <a:t> hole-nesting </a:t>
            </a:r>
            <a:r>
              <a:rPr lang="it-IT" sz="5000" b="1" dirty="0" err="1">
                <a:solidFill>
                  <a:srgbClr val="C00000"/>
                </a:solidFill>
              </a:rPr>
              <a:t>passerines</a:t>
            </a:r>
            <a:r>
              <a:rPr lang="it-IT" sz="5000" b="1" dirty="0">
                <a:solidFill>
                  <a:srgbClr val="C00000"/>
                </a:solidFill>
              </a:rPr>
              <a:t> in some </a:t>
            </a:r>
            <a:r>
              <a:rPr lang="it-IT" sz="5000" b="1" dirty="0" err="1">
                <a:solidFill>
                  <a:srgbClr val="C00000"/>
                </a:solidFill>
              </a:rPr>
              <a:t>protected</a:t>
            </a:r>
            <a:r>
              <a:rPr lang="it-IT" sz="5000" b="1" dirty="0">
                <a:solidFill>
                  <a:srgbClr val="C00000"/>
                </a:solidFill>
              </a:rPr>
              <a:t> </a:t>
            </a:r>
            <a:r>
              <a:rPr lang="it-IT" sz="5000" b="1" dirty="0" err="1">
                <a:solidFill>
                  <a:srgbClr val="C00000"/>
                </a:solidFill>
              </a:rPr>
              <a:t>areas</a:t>
            </a:r>
            <a:r>
              <a:rPr lang="it-IT" sz="5000" b="1" dirty="0">
                <a:solidFill>
                  <a:srgbClr val="C00000"/>
                </a:solidFill>
              </a:rPr>
              <a:t> of Latium </a:t>
            </a:r>
            <a:r>
              <a:rPr lang="it-IT" sz="5000" b="1" dirty="0" err="1">
                <a:solidFill>
                  <a:srgbClr val="C00000"/>
                </a:solidFill>
              </a:rPr>
              <a:t>region</a:t>
            </a:r>
            <a:br>
              <a:rPr lang="it-IT" sz="5000" b="1" dirty="0">
                <a:solidFill>
                  <a:srgbClr val="C00000"/>
                </a:solidFill>
              </a:rPr>
            </a:br>
            <a:endParaRPr lang="it-IT" sz="5000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77846" y="8857234"/>
            <a:ext cx="20306256" cy="11790513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C00000"/>
                </a:solidFill>
              </a:rPr>
              <a:t> I dati sono stati raccolti nelle primavere 2021 e 2022 mediante l’uso di cassette-nido in quattro aree protette (R.N.R. Selva del Lamone: SL; Parco dei Monti Aurunci: MA; Parco regionale Riviera di Ulisse: RU; Tenuta di Castelporziano: CP). In SL e MA sono state collocate 40 cassette, in CP 30 e in RU 27. Nel 2021 </a:t>
            </a:r>
            <a:r>
              <a:rPr lang="it-IT" sz="2800" i="1" dirty="0" err="1">
                <a:solidFill>
                  <a:srgbClr val="C00000"/>
                </a:solidFill>
              </a:rPr>
              <a:t>Parus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>
                <a:solidFill>
                  <a:srgbClr val="C00000"/>
                </a:solidFill>
              </a:rPr>
              <a:t>ha nidificato in tutte le aree, </a:t>
            </a:r>
            <a:r>
              <a:rPr lang="it-IT" sz="2800" i="1" dirty="0" err="1">
                <a:solidFill>
                  <a:srgbClr val="C00000"/>
                </a:solidFill>
              </a:rPr>
              <a:t>Cyanistes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caeruleus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solo in SL e MA, </a:t>
            </a:r>
            <a:r>
              <a:rPr lang="it-IT" sz="2800" i="1" dirty="0">
                <a:solidFill>
                  <a:srgbClr val="C00000"/>
                </a:solidFill>
              </a:rPr>
              <a:t>Sitta </a:t>
            </a:r>
            <a:r>
              <a:rPr lang="it-IT" sz="2800" i="1" dirty="0" err="1">
                <a:solidFill>
                  <a:srgbClr val="C00000"/>
                </a:solidFill>
              </a:rPr>
              <a:t>europaea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(2 nidificazioni) e </a:t>
            </a:r>
            <a:r>
              <a:rPr lang="it-IT" sz="2800" i="1" dirty="0" err="1">
                <a:solidFill>
                  <a:srgbClr val="C00000"/>
                </a:solidFill>
              </a:rPr>
              <a:t>Poecile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palust</a:t>
            </a:r>
            <a:r>
              <a:rPr lang="it-IT" sz="2800" dirty="0" err="1">
                <a:solidFill>
                  <a:srgbClr val="C00000"/>
                </a:solidFill>
              </a:rPr>
              <a:t>ris</a:t>
            </a:r>
            <a:r>
              <a:rPr lang="it-IT" sz="2800" dirty="0">
                <a:solidFill>
                  <a:srgbClr val="C00000"/>
                </a:solidFill>
              </a:rPr>
              <a:t> (1 nidificazione) solo in SL. Le stesse occupazioni sono state registrate nel 2022, ma </a:t>
            </a:r>
            <a:r>
              <a:rPr lang="it-IT" sz="2800" i="1" dirty="0">
                <a:solidFill>
                  <a:srgbClr val="C00000"/>
                </a:solidFill>
              </a:rPr>
              <a:t>Sitta </a:t>
            </a:r>
            <a:r>
              <a:rPr lang="it-IT" sz="2800" i="1" dirty="0" err="1">
                <a:solidFill>
                  <a:srgbClr val="C00000"/>
                </a:solidFill>
              </a:rPr>
              <a:t>europaea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ha nidificato in una cassetta anche in MA e </a:t>
            </a:r>
            <a:r>
              <a:rPr lang="it-IT" sz="2800" i="1" dirty="0" err="1">
                <a:solidFill>
                  <a:srgbClr val="C00000"/>
                </a:solidFill>
              </a:rPr>
              <a:t>Certhia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brachydactyla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ha nidificato in una cassetta in SL. Nel 2021 le percentuali di occupazione complessive sono variate tra il 6,7% in CP e l’85% in SL; nel 2022 tra il 13,3% in CP e l’87,5 % in MA (Fig. 1).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457511" y="2737981"/>
            <a:ext cx="18859632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Massimo Bellavita</a:t>
            </a:r>
            <a:r>
              <a:rPr lang="it-IT" sz="3200" baseline="30000" dirty="0">
                <a:solidFill>
                  <a:srgbClr val="C00000"/>
                </a:solidFill>
              </a:rPr>
              <a:t> 1</a:t>
            </a:r>
            <a:r>
              <a:rPr lang="it-IT" sz="3200" dirty="0">
                <a:solidFill>
                  <a:srgbClr val="C00000"/>
                </a:solidFill>
              </a:rPr>
              <a:t>,  Antonio Calzolari</a:t>
            </a:r>
            <a:r>
              <a:rPr lang="it-IT" sz="3200" baseline="30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C00000"/>
                </a:solidFill>
              </a:rPr>
              <a:t>,  Giuseppe Campanella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,  Paolino Carnevale</a:t>
            </a:r>
            <a:r>
              <a:rPr lang="it-IT" sz="3200" baseline="30000" dirty="0">
                <a:solidFill>
                  <a:srgbClr val="C00000"/>
                </a:solidFill>
              </a:rPr>
              <a:t>3</a:t>
            </a:r>
            <a:r>
              <a:rPr lang="it-IT" sz="3200" dirty="0">
                <a:solidFill>
                  <a:srgbClr val="C00000"/>
                </a:solidFill>
              </a:rPr>
              <a:t>,  Alessandro Ceccarini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,  </a:t>
            </a:r>
          </a:p>
          <a:p>
            <a:r>
              <a:rPr lang="it-IT" sz="3200" dirty="0">
                <a:solidFill>
                  <a:srgbClr val="C00000"/>
                </a:solidFill>
              </a:rPr>
              <a:t>Fabio Giannetti</a:t>
            </a:r>
            <a:r>
              <a:rPr lang="it-IT" sz="3200" baseline="30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C00000"/>
                </a:solidFill>
              </a:rPr>
              <a:t>,  Elisabetta Guarino</a:t>
            </a:r>
            <a:r>
              <a:rPr lang="it-IT" sz="3200" baseline="30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C00000"/>
                </a:solidFill>
              </a:rPr>
              <a:t>,  Nicola Marrone</a:t>
            </a:r>
            <a:r>
              <a:rPr lang="it-IT" sz="3200" baseline="30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C00000"/>
                </a:solidFill>
              </a:rPr>
              <a:t>,  Fiorella Palmaccio</a:t>
            </a:r>
            <a:r>
              <a:rPr lang="it-IT" sz="3200" baseline="30000" dirty="0">
                <a:solidFill>
                  <a:srgbClr val="C00000"/>
                </a:solidFill>
              </a:rPr>
              <a:t>3</a:t>
            </a:r>
            <a:r>
              <a:rPr lang="it-IT" sz="3200" dirty="0">
                <a:solidFill>
                  <a:srgbClr val="C00000"/>
                </a:solidFill>
              </a:rPr>
              <a:t>,  Fabrizio Petrassi</a:t>
            </a:r>
            <a:r>
              <a:rPr lang="it-IT" sz="3200" baseline="30000" dirty="0">
                <a:solidFill>
                  <a:srgbClr val="C00000"/>
                </a:solidFill>
              </a:rPr>
              <a:t>4</a:t>
            </a:r>
            <a:r>
              <a:rPr lang="it-IT" sz="3200" dirty="0">
                <a:solidFill>
                  <a:srgbClr val="C00000"/>
                </a:solidFill>
              </a:rPr>
              <a:t>,  Marco Romano</a:t>
            </a:r>
            <a:r>
              <a:rPr lang="it-IT" sz="3200" baseline="30000" dirty="0">
                <a:solidFill>
                  <a:srgbClr val="C00000"/>
                </a:solidFill>
              </a:rPr>
              <a:t>3</a:t>
            </a:r>
            <a:r>
              <a:rPr lang="it-IT" sz="3200" dirty="0">
                <a:solidFill>
                  <a:srgbClr val="C00000"/>
                </a:solidFill>
              </a:rPr>
              <a:t>,</a:t>
            </a:r>
          </a:p>
          <a:p>
            <a:r>
              <a:rPr lang="it-IT" sz="3200" dirty="0">
                <a:solidFill>
                  <a:srgbClr val="C00000"/>
                </a:solidFill>
              </a:rPr>
              <a:t> Andrea Schiavano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>
                <a:solidFill>
                  <a:srgbClr val="C00000"/>
                </a:solidFill>
              </a:rPr>
              <a:t>,  Alberto </a:t>
            </a:r>
            <a:r>
              <a:rPr lang="it-IT" sz="3200" dirty="0">
                <a:solidFill>
                  <a:srgbClr val="C00000"/>
                </a:solidFill>
              </a:rPr>
              <a:t>Sorace</a:t>
            </a:r>
            <a:r>
              <a:rPr lang="it-IT" sz="3200" baseline="30000" dirty="0">
                <a:solidFill>
                  <a:srgbClr val="C00000"/>
                </a:solidFill>
              </a:rPr>
              <a:t>5</a:t>
            </a:r>
            <a:r>
              <a:rPr lang="it-IT" sz="3200">
                <a:solidFill>
                  <a:srgbClr val="C00000"/>
                </a:solidFill>
              </a:rPr>
              <a:t>,  Antonio Tedeschi</a:t>
            </a:r>
            <a:r>
              <a:rPr lang="it-IT" sz="3200" baseline="30000">
                <a:solidFill>
                  <a:srgbClr val="C00000"/>
                </a:solidFill>
              </a:rPr>
              <a:t>3</a:t>
            </a:r>
            <a:r>
              <a:rPr lang="it-IT" sz="3200">
                <a:solidFill>
                  <a:srgbClr val="C00000"/>
                </a:solidFill>
              </a:rPr>
              <a:t>,  </a:t>
            </a:r>
            <a:r>
              <a:rPr lang="it-IT" sz="3200" dirty="0">
                <a:solidFill>
                  <a:srgbClr val="C00000"/>
                </a:solidFill>
              </a:rPr>
              <a:t>Aldo Terazzi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>
                <a:solidFill>
                  <a:srgbClr val="C00000"/>
                </a:solidFill>
              </a:rPr>
              <a:t>,  Simona </a:t>
            </a:r>
            <a:r>
              <a:rPr lang="it-IT" sz="3200" dirty="0">
                <a:solidFill>
                  <a:srgbClr val="C00000"/>
                </a:solidFill>
              </a:rPr>
              <a:t>Zirletta</a:t>
            </a:r>
            <a:r>
              <a:rPr lang="it-IT" sz="3200" baseline="30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C00000"/>
                </a:solidFill>
              </a:rPr>
              <a:t>.</a:t>
            </a:r>
          </a:p>
          <a:p>
            <a:endParaRPr lang="it-IT" sz="2800" i="1" baseline="30000" dirty="0">
              <a:solidFill>
                <a:srgbClr val="C00000"/>
              </a:solidFill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3168528" y="28561655"/>
            <a:ext cx="19154128" cy="3194123"/>
          </a:xfrm>
          <a:prstGeom prst="rect">
            <a:avLst/>
          </a:prstGeom>
        </p:spPr>
        <p:txBody>
          <a:bodyPr vert="horz" lIns="349758" tIns="174879" rIns="349758" bIns="174879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C00000"/>
                </a:solidFill>
              </a:rPr>
              <a:t>Conclusioni.</a:t>
            </a:r>
            <a:r>
              <a:rPr lang="it-IT" sz="2800" dirty="0">
                <a:solidFill>
                  <a:srgbClr val="C00000"/>
                </a:solidFill>
              </a:rPr>
              <a:t> Riguardo alle percentuali di occupazione, il dato di maggior rilievo è costituito dalle bassissime percentuali rilevate in CP ciò in contrasto con i valori elevatissimi di questa percentuale registrati annualmente negli anni 90' nella Tenuta (nei diversi anni studiati in genere &gt; 90%). La bassa percentuale di occupazione sembra essere dovuta a fattori locali in quanto nelle altre aree regionali  non sono stati osservati fenomeni analoghi (Petrassi e Sorace 2021).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C00000"/>
                </a:solidFill>
              </a:rPr>
              <a:t>I valori dei parametri riproduttivi rilevati nella quattro aree investigate non si discostano essenzialmente da quelli osservati in passato nella Regione mediterranea (p. es. Bellavita e Sorace 1994; Sorace et al. 1995, 1996).</a:t>
            </a:r>
          </a:p>
          <a:p>
            <a:pPr marL="450215" algn="just">
              <a:lnSpc>
                <a:spcPct val="115000"/>
              </a:lnSpc>
              <a:spcAft>
                <a:spcPts val="600"/>
              </a:spcAft>
            </a:pPr>
            <a:endParaRPr lang="it-IT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600"/>
              </a:spcAft>
            </a:pPr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Bibliografia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Bellavita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M. e Sorace A. 1994.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Avocetta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18: 1-8.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Petrassi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F, Sorace A 2021.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Scritti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e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documenti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LXII Accademia Nazionale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delle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Scienze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detta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dei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XL, in </a:t>
            </a:r>
            <a:b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collaborazione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Segretariato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Generale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della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Presidenza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della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Repubblica. p 229-240.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Sorace A., Bellavita M., Carere C., </a:t>
            </a:r>
            <a:r>
              <a:rPr lang="it-IT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Iavicoli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D., Laurenti S., Lupoli A., </a:t>
            </a:r>
            <a:r>
              <a:rPr lang="it-IT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Messini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M., Palumbo G. e Ruda P. 1995. Suppl. Ricerche Biologia della Selvaggina XXII: 169-171. Sorace A., M. Bellavita e </a:t>
            </a:r>
            <a:r>
              <a:rPr lang="it-IT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Messini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M. 1996.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Rivista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italiana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Ornitologia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. 66: 57-60.</a:t>
            </a:r>
            <a:endParaRPr lang="it-IT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3002221" y="18084708"/>
            <a:ext cx="19970297" cy="1944216"/>
          </a:xfrm>
          <a:prstGeom prst="rect">
            <a:avLst/>
          </a:prstGeom>
        </p:spPr>
        <p:txBody>
          <a:bodyPr vert="horz" lIns="349758" tIns="174879" rIns="349758" bIns="174879" rtlCol="0">
            <a:noAutofit/>
          </a:bodyPr>
          <a:lstStyle/>
          <a:p>
            <a:pPr algn="just"/>
            <a:r>
              <a:rPr lang="it-IT" sz="2800" dirty="0">
                <a:solidFill>
                  <a:srgbClr val="C00000"/>
                </a:solidFill>
              </a:rPr>
              <a:t>Nel 2021, in </a:t>
            </a:r>
            <a:r>
              <a:rPr lang="it-IT" sz="2800" i="1" dirty="0" err="1">
                <a:solidFill>
                  <a:srgbClr val="C00000"/>
                </a:solidFill>
              </a:rPr>
              <a:t>Parus</a:t>
            </a:r>
            <a:r>
              <a:rPr lang="it-IT" sz="2800" i="1" dirty="0">
                <a:solidFill>
                  <a:srgbClr val="C00000"/>
                </a:solidFill>
              </a:rPr>
              <a:t> major</a:t>
            </a:r>
            <a:r>
              <a:rPr lang="it-IT" sz="2800" dirty="0">
                <a:solidFill>
                  <a:srgbClr val="C00000"/>
                </a:solidFill>
              </a:rPr>
              <a:t>, la data media di deposizione (1 = 1° Aprile) è variata tra 15,2 (± 5,6 DS) in SL e 23,0  (± 5,6 DS) in RU, la dimensione media della covata tra 6,7 (± 0,96 DS) in MA e 8,3 (± 1,63 DS) in SL e il successo riproduttivo (numero di pulli involati/numero di uova deposte * 100) tra 66,2 (± 42,4 DS) in SL e 100 in RU e CP; in  </a:t>
            </a:r>
            <a:r>
              <a:rPr lang="it-IT" sz="2800" i="1" dirty="0" err="1">
                <a:solidFill>
                  <a:srgbClr val="C00000"/>
                </a:solidFill>
              </a:rPr>
              <a:t>Cyanistes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caeruleus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la data di deposizione tra 7,9 (± 6,7 DS) in SL e 15,7 (± 8,0 DS) in MA, la dimensione media della covata tra 7,9 (± 2,6 DS) in MA e 9,1 (± 1,89 DS) in SL e il successo riproduttivo tra 80,0 (± 27,3 DS) in SL e 86.3 (± 27.0) in MA (Tabella 1). Nel 2022, in </a:t>
            </a:r>
            <a:r>
              <a:rPr lang="it-IT" sz="2800" i="1" dirty="0" err="1">
                <a:solidFill>
                  <a:srgbClr val="C00000"/>
                </a:solidFill>
              </a:rPr>
              <a:t>Parus</a:t>
            </a:r>
            <a:r>
              <a:rPr lang="it-IT" sz="2800" i="1" dirty="0">
                <a:solidFill>
                  <a:srgbClr val="C00000"/>
                </a:solidFill>
              </a:rPr>
              <a:t> major</a:t>
            </a:r>
            <a:r>
              <a:rPr lang="it-IT" sz="2800" dirty="0">
                <a:solidFill>
                  <a:srgbClr val="C00000"/>
                </a:solidFill>
              </a:rPr>
              <a:t>, la data di deposizione è variata tra 5,5 (± 10,6 DS) in CP e 17,3  (± 11.0 DS) in RU, la dimensione media della covata tra 7,8 (± 1,31 DS) in RU e 8,5 (± 1,38 DS) in MA e il successo riproduttivo tra 67,9 (± 47,2 DS) in SL e 100 in RU; in </a:t>
            </a:r>
            <a:r>
              <a:rPr lang="it-IT" sz="2800" i="1" dirty="0" err="1">
                <a:solidFill>
                  <a:srgbClr val="C00000"/>
                </a:solidFill>
              </a:rPr>
              <a:t>Cyanistes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caeruleus</a:t>
            </a:r>
            <a:r>
              <a:rPr lang="it-IT" sz="2800" dirty="0">
                <a:solidFill>
                  <a:srgbClr val="C00000"/>
                </a:solidFill>
              </a:rPr>
              <a:t>, la data di deposizione tra 13,4 (± 4,0 DS) in SL e 22,8 (± 6,1 DS) in MA, la dimensione media della covata tra 7,6 (± 1,12 DS) in SL e 8,0 (± 2,16 DS) in MA e il successo riproduttivo tra 72,3 (± 31,0 DS) in SL e 83,3 (± 37,3) in MA (Tabella 2).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DBC5B10-0447-84FC-BEB4-DB25F553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0234"/>
            <a:ext cx="2210663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7853D6-71B1-8DD9-CD66-70A23FA81AC9}"/>
              </a:ext>
            </a:extLst>
          </p:cNvPr>
          <p:cNvSpPr txBox="1"/>
          <p:nvPr/>
        </p:nvSpPr>
        <p:spPr>
          <a:xfrm>
            <a:off x="3037270" y="5892519"/>
            <a:ext cx="19730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</a:rPr>
              <a:t>Abstract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In springs 2021 and 2022 data </a:t>
            </a:r>
            <a:r>
              <a:rPr lang="it-IT" sz="2800" dirty="0" err="1">
                <a:solidFill>
                  <a:srgbClr val="C00000"/>
                </a:solidFill>
              </a:rPr>
              <a:t>were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collected</a:t>
            </a:r>
            <a:r>
              <a:rPr lang="it-IT" sz="2800" dirty="0">
                <a:solidFill>
                  <a:srgbClr val="C00000"/>
                </a:solidFill>
              </a:rPr>
              <a:t> by </a:t>
            </a:r>
            <a:r>
              <a:rPr lang="it-IT" sz="2800" dirty="0" err="1">
                <a:solidFill>
                  <a:srgbClr val="C00000"/>
                </a:solidFill>
              </a:rPr>
              <a:t>means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nest</a:t>
            </a:r>
            <a:r>
              <a:rPr lang="it-IT" sz="2800" dirty="0">
                <a:solidFill>
                  <a:srgbClr val="C00000"/>
                </a:solidFill>
              </a:rPr>
              <a:t>-boxes in </a:t>
            </a:r>
            <a:r>
              <a:rPr lang="it-IT" sz="2800" dirty="0" err="1">
                <a:solidFill>
                  <a:srgbClr val="C00000"/>
                </a:solidFill>
              </a:rPr>
              <a:t>four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protected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areas</a:t>
            </a:r>
            <a:r>
              <a:rPr lang="it-IT" sz="2800" dirty="0">
                <a:solidFill>
                  <a:srgbClr val="C00000"/>
                </a:solidFill>
              </a:rPr>
              <a:t> (R.N.R. Selva del Lamone: SL; Parco dei Monti Aurunci: MA; Parco regionale Riviera di Ulisse: RU; Tenuta di Castelporziano: CP). In SL and MA 40 </a:t>
            </a:r>
            <a:r>
              <a:rPr lang="it-IT" sz="2800" dirty="0" err="1">
                <a:solidFill>
                  <a:srgbClr val="C00000"/>
                </a:solidFill>
              </a:rPr>
              <a:t>nest</a:t>
            </a:r>
            <a:r>
              <a:rPr lang="it-IT" sz="2800" dirty="0">
                <a:solidFill>
                  <a:srgbClr val="C00000"/>
                </a:solidFill>
              </a:rPr>
              <a:t>-boxes </a:t>
            </a:r>
            <a:r>
              <a:rPr lang="it-IT" sz="2800" dirty="0" err="1">
                <a:solidFill>
                  <a:srgbClr val="C00000"/>
                </a:solidFill>
              </a:rPr>
              <a:t>were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placed</a:t>
            </a:r>
            <a:r>
              <a:rPr lang="it-IT" sz="2800" dirty="0">
                <a:solidFill>
                  <a:srgbClr val="C00000"/>
                </a:solidFill>
              </a:rPr>
              <a:t>, in CP 30 and in RU 27. In 2021, in </a:t>
            </a:r>
            <a:r>
              <a:rPr lang="it-IT" sz="2800" dirty="0" err="1">
                <a:solidFill>
                  <a:srgbClr val="C00000"/>
                </a:solidFill>
              </a:rPr>
              <a:t>all</a:t>
            </a:r>
            <a:r>
              <a:rPr lang="it-IT" sz="2800" dirty="0">
                <a:solidFill>
                  <a:srgbClr val="C00000"/>
                </a:solidFill>
              </a:rPr>
              <a:t> study </a:t>
            </a:r>
            <a:r>
              <a:rPr lang="it-IT" sz="2800" dirty="0" err="1">
                <a:solidFill>
                  <a:srgbClr val="C00000"/>
                </a:solidFill>
              </a:rPr>
              <a:t>areas</a:t>
            </a:r>
            <a:r>
              <a:rPr lang="it-IT" sz="2800" dirty="0">
                <a:solidFill>
                  <a:srgbClr val="C00000"/>
                </a:solidFill>
              </a:rPr>
              <a:t>, </a:t>
            </a:r>
            <a:r>
              <a:rPr lang="it-IT" sz="2800" i="1" dirty="0" err="1">
                <a:solidFill>
                  <a:srgbClr val="C00000"/>
                </a:solidFill>
              </a:rPr>
              <a:t>Parus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 err="1">
                <a:solidFill>
                  <a:srgbClr val="C00000"/>
                </a:solidFill>
              </a:rPr>
              <a:t>bred</a:t>
            </a:r>
            <a:r>
              <a:rPr lang="it-IT" sz="2800" dirty="0">
                <a:solidFill>
                  <a:srgbClr val="C00000"/>
                </a:solidFill>
              </a:rPr>
              <a:t> in the </a:t>
            </a:r>
            <a:r>
              <a:rPr lang="it-IT" sz="2800" dirty="0" err="1">
                <a:solidFill>
                  <a:srgbClr val="C00000"/>
                </a:solidFill>
              </a:rPr>
              <a:t>nest</a:t>
            </a:r>
            <a:r>
              <a:rPr lang="it-IT" sz="2800" dirty="0">
                <a:solidFill>
                  <a:srgbClr val="C00000"/>
                </a:solidFill>
              </a:rPr>
              <a:t>-boxes, </a:t>
            </a:r>
            <a:r>
              <a:rPr lang="it-IT" sz="2800" dirty="0" err="1">
                <a:solidFill>
                  <a:srgbClr val="C00000"/>
                </a:solidFill>
              </a:rPr>
              <a:t>while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Cyanistes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caeruleus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only</a:t>
            </a:r>
            <a:r>
              <a:rPr lang="it-IT" sz="2800" dirty="0">
                <a:solidFill>
                  <a:srgbClr val="C00000"/>
                </a:solidFill>
              </a:rPr>
              <a:t> in SL and MA, </a:t>
            </a:r>
            <a:r>
              <a:rPr lang="it-IT" sz="2800" i="1" dirty="0">
                <a:solidFill>
                  <a:srgbClr val="C00000"/>
                </a:solidFill>
              </a:rPr>
              <a:t>Sitta </a:t>
            </a:r>
            <a:r>
              <a:rPr lang="it-IT" sz="2800" i="1" dirty="0" err="1">
                <a:solidFill>
                  <a:srgbClr val="C00000"/>
                </a:solidFill>
              </a:rPr>
              <a:t>europaea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(2 clutches) and </a:t>
            </a:r>
            <a:r>
              <a:rPr lang="it-IT" sz="2800" i="1" dirty="0" err="1">
                <a:solidFill>
                  <a:srgbClr val="C00000"/>
                </a:solidFill>
              </a:rPr>
              <a:t>Poecile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palustris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(1 clutch) </a:t>
            </a:r>
            <a:r>
              <a:rPr lang="it-IT" sz="2800" dirty="0" err="1">
                <a:solidFill>
                  <a:srgbClr val="C00000"/>
                </a:solidFill>
              </a:rPr>
              <a:t>only</a:t>
            </a:r>
            <a:r>
              <a:rPr lang="it-IT" sz="2800" dirty="0">
                <a:solidFill>
                  <a:srgbClr val="C00000"/>
                </a:solidFill>
              </a:rPr>
              <a:t> in SL. In 2022 </a:t>
            </a:r>
            <a:r>
              <a:rPr lang="it-IT" sz="2800" dirty="0" err="1">
                <a:solidFill>
                  <a:srgbClr val="C00000"/>
                </a:solidFill>
              </a:rPr>
              <a:t>similar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results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were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obtained</a:t>
            </a:r>
            <a:r>
              <a:rPr lang="it-IT" sz="2800" dirty="0">
                <a:solidFill>
                  <a:srgbClr val="C00000"/>
                </a:solidFill>
              </a:rPr>
              <a:t>, </a:t>
            </a:r>
            <a:r>
              <a:rPr lang="it-IT" sz="2800" dirty="0" err="1">
                <a:solidFill>
                  <a:srgbClr val="C00000"/>
                </a:solidFill>
              </a:rPr>
              <a:t>but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i="1" dirty="0">
                <a:solidFill>
                  <a:srgbClr val="C00000"/>
                </a:solidFill>
              </a:rPr>
              <a:t>Sitta </a:t>
            </a:r>
            <a:r>
              <a:rPr lang="it-IT" sz="2800" i="1" dirty="0" err="1">
                <a:solidFill>
                  <a:srgbClr val="C00000"/>
                </a:solidFill>
              </a:rPr>
              <a:t>europaea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occupied</a:t>
            </a:r>
            <a:r>
              <a:rPr lang="it-IT" sz="2800" dirty="0">
                <a:solidFill>
                  <a:srgbClr val="C00000"/>
                </a:solidFill>
              </a:rPr>
              <a:t> one </a:t>
            </a:r>
            <a:r>
              <a:rPr lang="it-IT" sz="2800" dirty="0" err="1">
                <a:solidFill>
                  <a:srgbClr val="C00000"/>
                </a:solidFill>
              </a:rPr>
              <a:t>nest</a:t>
            </a:r>
            <a:r>
              <a:rPr lang="it-IT" sz="2800" dirty="0">
                <a:solidFill>
                  <a:srgbClr val="C00000"/>
                </a:solidFill>
              </a:rPr>
              <a:t>-box </a:t>
            </a:r>
            <a:r>
              <a:rPr lang="it-IT" sz="2800" dirty="0" err="1">
                <a:solidFill>
                  <a:srgbClr val="C00000"/>
                </a:solidFill>
              </a:rPr>
              <a:t>also</a:t>
            </a:r>
            <a:r>
              <a:rPr lang="it-IT" sz="2800" dirty="0">
                <a:solidFill>
                  <a:srgbClr val="C00000"/>
                </a:solidFill>
              </a:rPr>
              <a:t> in MA and </a:t>
            </a:r>
            <a:r>
              <a:rPr lang="it-IT" sz="2800" i="1" dirty="0" err="1">
                <a:solidFill>
                  <a:srgbClr val="C00000"/>
                </a:solidFill>
              </a:rPr>
              <a:t>Certhia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brachydactyla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one in SL. In 2021 </a:t>
            </a:r>
            <a:r>
              <a:rPr lang="it-IT" sz="2800" dirty="0" err="1">
                <a:solidFill>
                  <a:srgbClr val="C00000"/>
                </a:solidFill>
              </a:rPr>
              <a:t>occupation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percentage</a:t>
            </a:r>
            <a:r>
              <a:rPr lang="it-IT" sz="2800" dirty="0">
                <a:solidFill>
                  <a:srgbClr val="C00000"/>
                </a:solidFill>
              </a:rPr>
              <a:t> for </a:t>
            </a:r>
            <a:r>
              <a:rPr lang="it-IT" sz="2800" dirty="0" err="1">
                <a:solidFill>
                  <a:srgbClr val="C00000"/>
                </a:solidFill>
              </a:rPr>
              <a:t>all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species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varied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between</a:t>
            </a:r>
            <a:r>
              <a:rPr lang="it-IT" sz="2800" dirty="0">
                <a:solidFill>
                  <a:srgbClr val="C00000"/>
                </a:solidFill>
              </a:rPr>
              <a:t> 6.7% in CP and 85% in SL; in 2022 </a:t>
            </a:r>
            <a:r>
              <a:rPr lang="it-IT" sz="2800" dirty="0" err="1">
                <a:solidFill>
                  <a:srgbClr val="C00000"/>
                </a:solidFill>
              </a:rPr>
              <a:t>between</a:t>
            </a:r>
            <a:r>
              <a:rPr lang="it-IT" sz="2800" dirty="0">
                <a:solidFill>
                  <a:srgbClr val="C00000"/>
                </a:solidFill>
              </a:rPr>
              <a:t> 13.3% in CP and 87.5 % in MA. For </a:t>
            </a:r>
            <a:r>
              <a:rPr lang="it-IT" sz="2800" i="1" dirty="0">
                <a:solidFill>
                  <a:srgbClr val="C00000"/>
                </a:solidFill>
              </a:rPr>
              <a:t>P. major </a:t>
            </a:r>
            <a:r>
              <a:rPr lang="it-IT" sz="2800" dirty="0">
                <a:solidFill>
                  <a:srgbClr val="C00000"/>
                </a:solidFill>
              </a:rPr>
              <a:t>and </a:t>
            </a:r>
            <a:r>
              <a:rPr lang="it-IT" sz="2800" i="1" dirty="0">
                <a:solidFill>
                  <a:srgbClr val="C00000"/>
                </a:solidFill>
              </a:rPr>
              <a:t>C. </a:t>
            </a:r>
            <a:r>
              <a:rPr lang="it-IT" sz="2800" i="1" dirty="0" err="1">
                <a:solidFill>
                  <a:srgbClr val="C00000"/>
                </a:solidFill>
              </a:rPr>
              <a:t>caeruleus</a:t>
            </a:r>
            <a:r>
              <a:rPr lang="it-IT" sz="2800" i="1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data of </a:t>
            </a:r>
            <a:r>
              <a:rPr lang="it-IT" sz="2800" dirty="0" err="1">
                <a:solidFill>
                  <a:srgbClr val="C00000"/>
                </a:solidFill>
              </a:rPr>
              <a:t>mean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laying</a:t>
            </a:r>
            <a:r>
              <a:rPr lang="it-IT" sz="2800" dirty="0">
                <a:solidFill>
                  <a:srgbClr val="C00000"/>
                </a:solidFill>
              </a:rPr>
              <a:t> date (1 = April 1st) , clutch size and breeding success (</a:t>
            </a:r>
            <a:r>
              <a:rPr lang="it-IT" sz="2800" dirty="0" err="1">
                <a:solidFill>
                  <a:srgbClr val="C00000"/>
                </a:solidFill>
              </a:rPr>
              <a:t>fledged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chicks</a:t>
            </a:r>
            <a:r>
              <a:rPr lang="it-IT" sz="2800" dirty="0">
                <a:solidFill>
                  <a:srgbClr val="C00000"/>
                </a:solidFill>
              </a:rPr>
              <a:t>/</a:t>
            </a:r>
            <a:r>
              <a:rPr lang="it-IT" sz="2800" dirty="0" err="1">
                <a:solidFill>
                  <a:srgbClr val="C00000"/>
                </a:solidFill>
              </a:rPr>
              <a:t>laid</a:t>
            </a:r>
            <a:r>
              <a:rPr lang="it-IT" sz="2800" dirty="0">
                <a:solidFill>
                  <a:srgbClr val="C00000"/>
                </a:solidFill>
              </a:rPr>
              <a:t> eggs*100)  are </a:t>
            </a:r>
            <a:r>
              <a:rPr lang="it-IT" sz="2800" dirty="0" err="1">
                <a:solidFill>
                  <a:srgbClr val="C00000"/>
                </a:solidFill>
              </a:rPr>
              <a:t>reported</a:t>
            </a:r>
            <a:r>
              <a:rPr lang="it-IT" sz="28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CF9D6F7-F001-D720-E4E5-8533F89C7284}"/>
              </a:ext>
            </a:extLst>
          </p:cNvPr>
          <p:cNvSpPr txBox="1"/>
          <p:nvPr/>
        </p:nvSpPr>
        <p:spPr>
          <a:xfrm>
            <a:off x="3283108" y="16706106"/>
            <a:ext cx="10398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Fig. 1. Percentuali di occupazione delle cassette-nido nelle 4 aree investigate nelle primavere  2021 e 2022.. </a:t>
            </a:r>
            <a:r>
              <a:rPr lang="it-IT" sz="2000" dirty="0">
                <a:solidFill>
                  <a:srgbClr val="C00000"/>
                </a:solidFill>
              </a:rPr>
              <a:t>R.N.R. Selva del Lamone: SL; Parco dei Monti Aurunci: MA; Parco regionale Riviera di Ulisse: RU; Tenuta di Castelporziano: CP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90BE78C-7307-BB0B-C499-C522E78D1F13}"/>
              </a:ext>
            </a:extLst>
          </p:cNvPr>
          <p:cNvSpPr txBox="1"/>
          <p:nvPr/>
        </p:nvSpPr>
        <p:spPr>
          <a:xfrm>
            <a:off x="3487378" y="27589617"/>
            <a:ext cx="8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Tabella 1. Parametri riproduttivi di </a:t>
            </a:r>
            <a:r>
              <a:rPr lang="it-IT" sz="2400" i="1" dirty="0" err="1">
                <a:solidFill>
                  <a:srgbClr val="C00000"/>
                </a:solidFill>
              </a:rPr>
              <a:t>Parus</a:t>
            </a:r>
            <a:r>
              <a:rPr lang="it-IT" sz="2400" i="1" dirty="0">
                <a:solidFill>
                  <a:srgbClr val="C00000"/>
                </a:solidFill>
              </a:rPr>
              <a:t> major </a:t>
            </a:r>
            <a:r>
              <a:rPr lang="it-IT" sz="2400" dirty="0">
                <a:solidFill>
                  <a:srgbClr val="C00000"/>
                </a:solidFill>
              </a:rPr>
              <a:t>e </a:t>
            </a:r>
            <a:r>
              <a:rPr lang="it-IT" sz="2400" i="1" dirty="0" err="1">
                <a:solidFill>
                  <a:srgbClr val="C00000"/>
                </a:solidFill>
              </a:rPr>
              <a:t>Cyanistes</a:t>
            </a:r>
            <a:r>
              <a:rPr lang="it-IT" sz="2400" i="1" dirty="0">
                <a:solidFill>
                  <a:srgbClr val="C00000"/>
                </a:solidFill>
              </a:rPr>
              <a:t> </a:t>
            </a:r>
            <a:r>
              <a:rPr lang="it-IT" sz="2400" i="1" dirty="0" err="1">
                <a:solidFill>
                  <a:srgbClr val="C00000"/>
                </a:solidFill>
              </a:rPr>
              <a:t>caeruleus</a:t>
            </a:r>
            <a:r>
              <a:rPr lang="it-IT" sz="2400" dirty="0">
                <a:solidFill>
                  <a:srgbClr val="C00000"/>
                </a:solidFill>
              </a:rPr>
              <a:t> nella primavera 2021</a:t>
            </a:r>
            <a:r>
              <a:rPr lang="it-IT" sz="2400" i="1" dirty="0">
                <a:solidFill>
                  <a:srgbClr val="C00000"/>
                </a:solidFill>
              </a:rPr>
              <a:t>.</a:t>
            </a:r>
            <a:endParaRPr lang="it-IT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0D962F2-4EFC-E382-4558-D8DB4A0E6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35258"/>
              </p:ext>
            </p:extLst>
          </p:nvPr>
        </p:nvGraphicFramePr>
        <p:xfrm>
          <a:off x="4176639" y="12033789"/>
          <a:ext cx="6984776" cy="448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5890DEA-8ECA-D7AB-724F-1FB5DB55A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37021"/>
              </p:ext>
            </p:extLst>
          </p:nvPr>
        </p:nvGraphicFramePr>
        <p:xfrm>
          <a:off x="3168527" y="22611932"/>
          <a:ext cx="8928992" cy="4868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166">
                  <a:extLst>
                    <a:ext uri="{9D8B030D-6E8A-4147-A177-3AD203B41FA5}">
                      <a16:colId xmlns:a16="http://schemas.microsoft.com/office/drawing/2014/main" val="1414086634"/>
                    </a:ext>
                  </a:extLst>
                </a:gridCol>
                <a:gridCol w="906341">
                  <a:extLst>
                    <a:ext uri="{9D8B030D-6E8A-4147-A177-3AD203B41FA5}">
                      <a16:colId xmlns:a16="http://schemas.microsoft.com/office/drawing/2014/main" val="995633620"/>
                    </a:ext>
                  </a:extLst>
                </a:gridCol>
                <a:gridCol w="1246218">
                  <a:extLst>
                    <a:ext uri="{9D8B030D-6E8A-4147-A177-3AD203B41FA5}">
                      <a16:colId xmlns:a16="http://schemas.microsoft.com/office/drawing/2014/main" val="3488967533"/>
                    </a:ext>
                  </a:extLst>
                </a:gridCol>
                <a:gridCol w="1853811">
                  <a:extLst>
                    <a:ext uri="{9D8B030D-6E8A-4147-A177-3AD203B41FA5}">
                      <a16:colId xmlns:a16="http://schemas.microsoft.com/office/drawing/2014/main" val="2581206723"/>
                    </a:ext>
                  </a:extLst>
                </a:gridCol>
                <a:gridCol w="934542">
                  <a:extLst>
                    <a:ext uri="{9D8B030D-6E8A-4147-A177-3AD203B41FA5}">
                      <a16:colId xmlns:a16="http://schemas.microsoft.com/office/drawing/2014/main" val="3683555956"/>
                    </a:ext>
                  </a:extLst>
                </a:gridCol>
                <a:gridCol w="887409">
                  <a:extLst>
                    <a:ext uri="{9D8B030D-6E8A-4147-A177-3AD203B41FA5}">
                      <a16:colId xmlns:a16="http://schemas.microsoft.com/office/drawing/2014/main" val="4260935139"/>
                    </a:ext>
                  </a:extLst>
                </a:gridCol>
                <a:gridCol w="1245505">
                  <a:extLst>
                    <a:ext uri="{9D8B030D-6E8A-4147-A177-3AD203B41FA5}">
                      <a16:colId xmlns:a16="http://schemas.microsoft.com/office/drawing/2014/main" val="3193583706"/>
                    </a:ext>
                  </a:extLst>
                </a:gridCol>
              </a:tblGrid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5169679"/>
                  </a:ext>
                </a:extLst>
              </a:tr>
              <a:tr h="23370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Parus</a:t>
                      </a:r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major</a:t>
                      </a:r>
                      <a:endParaRPr lang="it-IT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9940937"/>
                  </a:ext>
                </a:extLst>
              </a:tr>
              <a:tr h="81795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data di deposizione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dimensione covata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successo di schiusa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successo di involo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successo riproduttivo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231056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Selva del Lamone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15,15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8,62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93,58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66,92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64,51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7826422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13)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5,63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1,56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8,61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47,15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45,52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1055486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Monti Aurunci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21,50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6875243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2)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0,71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1,41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1718040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Riviera d'Ulisse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23,00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2384600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2)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5,66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1,41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9537824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Castelporziano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21,50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7632046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13,44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1,41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9394829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Cyanistes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caeruleus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4919172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Selva del Lamone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7,83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9,33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87,76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85,76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78,15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4068589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12)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6,70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1,72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15,64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30,08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27,87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2875554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Monti Aurunci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15,67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9,11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97,96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94,30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92,51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3622642"/>
                  </a:ext>
                </a:extLst>
              </a:tr>
              <a:tr h="2726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(n = 9)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8,05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2,15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4,06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9,25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10,88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8612665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10160964-9ECC-9430-858C-24660E172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67759"/>
              </p:ext>
            </p:extLst>
          </p:nvPr>
        </p:nvGraphicFramePr>
        <p:xfrm>
          <a:off x="14702655" y="22538754"/>
          <a:ext cx="7620000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137343604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886890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1662774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1152905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49201435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1823361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4791948"/>
                    </a:ext>
                  </a:extLst>
                </a:gridCol>
              </a:tblGrid>
              <a:tr h="194692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44546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Parus major</a:t>
                      </a:r>
                      <a:endParaRPr lang="it-IT" sz="1600" b="1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08818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data di deposizione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dimensione covata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successo di schiusa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successo di involo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successo riproduttivo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473845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Selva del Lamone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7,33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8,33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66,67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66,67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44857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3)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8,50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1,53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57,74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57,74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76806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Monti Aurunci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17,00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8,80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94,29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94,29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79663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5)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9,57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1,30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12,78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12,78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37825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Riviera d'Ulisse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17,33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7,78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65969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9)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11,00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1,39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36272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Castelporziano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5,50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95,00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94,44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142967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2)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10,61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1,41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7,07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7,86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14,14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68030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Cyanistes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caeruleus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 sz="16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08349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Selva del Lamone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13,40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7,80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84,44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85,10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71,17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8036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10)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4,01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1,03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32,79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20,82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32,43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887182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Monti Aurunci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media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22,80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8,80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96,67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96,67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33619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(n = 5)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DS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6,14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1,92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7,45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solidFill>
                            <a:srgbClr val="FF0000"/>
                          </a:solidFill>
                          <a:effectLst/>
                        </a:rPr>
                        <a:t>0,00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7,45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8202800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C50D5C-9F5A-9D5F-CB63-999462893FBB}"/>
              </a:ext>
            </a:extLst>
          </p:cNvPr>
          <p:cNvSpPr txBox="1"/>
          <p:nvPr/>
        </p:nvSpPr>
        <p:spPr>
          <a:xfrm>
            <a:off x="15049847" y="27579314"/>
            <a:ext cx="8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Tabella 2. Parametri riproduttivi di </a:t>
            </a:r>
            <a:r>
              <a:rPr lang="it-IT" sz="2400" i="1" dirty="0" err="1">
                <a:solidFill>
                  <a:srgbClr val="C00000"/>
                </a:solidFill>
              </a:rPr>
              <a:t>Parus</a:t>
            </a:r>
            <a:r>
              <a:rPr lang="it-IT" sz="2400" i="1" dirty="0">
                <a:solidFill>
                  <a:srgbClr val="C00000"/>
                </a:solidFill>
              </a:rPr>
              <a:t> major </a:t>
            </a:r>
            <a:r>
              <a:rPr lang="it-IT" sz="2400" dirty="0">
                <a:solidFill>
                  <a:srgbClr val="C00000"/>
                </a:solidFill>
              </a:rPr>
              <a:t>e </a:t>
            </a:r>
            <a:r>
              <a:rPr lang="it-IT" sz="2400" i="1" dirty="0" err="1">
                <a:solidFill>
                  <a:srgbClr val="C00000"/>
                </a:solidFill>
              </a:rPr>
              <a:t>Cyanistes</a:t>
            </a:r>
            <a:r>
              <a:rPr lang="it-IT" sz="2400" i="1" dirty="0">
                <a:solidFill>
                  <a:srgbClr val="C00000"/>
                </a:solidFill>
              </a:rPr>
              <a:t> </a:t>
            </a:r>
            <a:r>
              <a:rPr lang="it-IT" sz="2400" i="1" dirty="0" err="1">
                <a:solidFill>
                  <a:srgbClr val="C00000"/>
                </a:solidFill>
              </a:rPr>
              <a:t>caeruleus</a:t>
            </a:r>
            <a:r>
              <a:rPr lang="it-IT" sz="2400" dirty="0">
                <a:solidFill>
                  <a:srgbClr val="C00000"/>
                </a:solidFill>
              </a:rPr>
              <a:t> nella primavera 2022</a:t>
            </a:r>
            <a:r>
              <a:rPr lang="it-IT" sz="2400" i="1" dirty="0">
                <a:solidFill>
                  <a:srgbClr val="C00000"/>
                </a:solidFill>
              </a:rPr>
              <a:t>.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utente\Desktop\STAMPARE\IMG_20200425_145416 ritaglio x post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01773" y="11909792"/>
            <a:ext cx="8715436" cy="6163896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2814569" y="4546493"/>
            <a:ext cx="2014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baseline="30000" dirty="0">
                <a:solidFill>
                  <a:srgbClr val="C00000"/>
                </a:solidFill>
              </a:rPr>
              <a:t>1</a:t>
            </a:r>
            <a:r>
              <a:rPr lang="it-IT" sz="2800" i="1" dirty="0">
                <a:solidFill>
                  <a:srgbClr val="C00000"/>
                </a:solidFill>
              </a:rPr>
              <a:t>R.N. R. Selva del Lamone , </a:t>
            </a:r>
            <a:r>
              <a:rPr lang="it-IT" sz="2800" i="1" baseline="30000" dirty="0">
                <a:solidFill>
                  <a:srgbClr val="C00000"/>
                </a:solidFill>
              </a:rPr>
              <a:t> 2</a:t>
            </a:r>
            <a:r>
              <a:rPr lang="it-IT" sz="2800" dirty="0">
                <a:solidFill>
                  <a:srgbClr val="C00000"/>
                </a:solidFill>
              </a:rPr>
              <a:t>Parco N. R. Riviera di Ulisse</a:t>
            </a:r>
            <a:r>
              <a:rPr lang="it-IT" sz="2800" i="1" dirty="0">
                <a:solidFill>
                  <a:srgbClr val="C00000"/>
                </a:solidFill>
              </a:rPr>
              <a:t> , </a:t>
            </a:r>
            <a:r>
              <a:rPr lang="it-IT" sz="2800" i="1" baseline="30000" dirty="0">
                <a:solidFill>
                  <a:srgbClr val="C00000"/>
                </a:solidFill>
              </a:rPr>
              <a:t>3</a:t>
            </a:r>
            <a:r>
              <a:rPr lang="it-IT" sz="2800" dirty="0">
                <a:solidFill>
                  <a:srgbClr val="C00000"/>
                </a:solidFill>
              </a:rPr>
              <a:t>Parco N. R. Monti Aurunci, </a:t>
            </a:r>
            <a:r>
              <a:rPr lang="it-IT" sz="2800" i="1" baseline="30000" dirty="0">
                <a:solidFill>
                  <a:srgbClr val="C00000"/>
                </a:solidFill>
              </a:rPr>
              <a:t>4</a:t>
            </a:r>
            <a:r>
              <a:rPr lang="it-IT" sz="2800" i="1" dirty="0">
                <a:solidFill>
                  <a:srgbClr val="C00000"/>
                </a:solidFill>
              </a:rPr>
              <a:t>Regione Lazio, </a:t>
            </a:r>
            <a:r>
              <a:rPr lang="it-IT" sz="2800" i="1" baseline="30000" dirty="0">
                <a:solidFill>
                  <a:srgbClr val="C00000"/>
                </a:solidFill>
              </a:rPr>
              <a:t>5</a:t>
            </a:r>
            <a:r>
              <a:rPr lang="it-IT" sz="2800" i="1" dirty="0">
                <a:solidFill>
                  <a:srgbClr val="C00000"/>
                </a:solidFill>
              </a:rPr>
              <a:t>ISPRA, Via </a:t>
            </a:r>
            <a:r>
              <a:rPr lang="it-IT" sz="2800" i="1" dirty="0" err="1">
                <a:solidFill>
                  <a:srgbClr val="C00000"/>
                </a:solidFill>
              </a:rPr>
              <a:t>Brancati</a:t>
            </a:r>
            <a:r>
              <a:rPr lang="it-IT" sz="2800" i="1" dirty="0">
                <a:solidFill>
                  <a:srgbClr val="C00000"/>
                </a:solidFill>
              </a:rPr>
              <a:t> 60,00144 Roma;</a:t>
            </a:r>
            <a:endParaRPr lang="it-IT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1368</Words>
  <Application>Microsoft Office PowerPoint</Application>
  <PresentationFormat>Personalizzato</PresentationFormat>
  <Paragraphs>218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Calibri</vt:lpstr>
      <vt:lpstr>Times New Roman</vt:lpstr>
      <vt:lpstr>Tema di Office</vt:lpstr>
      <vt:lpstr> Breeding parameters of insectivorous hole-nesting passerines in some protected areas of Latium region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TITOLO DEVE AVERE ALMENO CARATTERE 60</dc:title>
  <dc:creator>Alberto Sorace</dc:creator>
  <cp:lastModifiedBy>Giuseppe Campanella</cp:lastModifiedBy>
  <cp:revision>61</cp:revision>
  <cp:lastPrinted>2023-08-16T10:20:49Z</cp:lastPrinted>
  <dcterms:modified xsi:type="dcterms:W3CDTF">2023-08-29T15:51:00Z</dcterms:modified>
</cp:coreProperties>
</file>