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9.xml" ContentType="application/vnd.openxmlformats-officedocument.presentationml.notesSlide+xml"/>
  <Override PartName="/ppt/charts/chart4.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84" r:id="rId5"/>
    <p:sldId id="264" r:id="rId6"/>
    <p:sldId id="265" r:id="rId7"/>
    <p:sldId id="259" r:id="rId8"/>
    <p:sldId id="261" r:id="rId9"/>
    <p:sldId id="262" r:id="rId10"/>
    <p:sldId id="263" r:id="rId11"/>
    <p:sldId id="266" r:id="rId12"/>
    <p:sldId id="267" r:id="rId13"/>
    <p:sldId id="268" r:id="rId14"/>
    <p:sldId id="280" r:id="rId15"/>
    <p:sldId id="260" r:id="rId16"/>
    <p:sldId id="269" r:id="rId17"/>
    <p:sldId id="277" r:id="rId18"/>
    <p:sldId id="278" r:id="rId19"/>
    <p:sldId id="271" r:id="rId20"/>
    <p:sldId id="272" r:id="rId21"/>
    <p:sldId id="274" r:id="rId22"/>
    <p:sldId id="275" r:id="rId23"/>
    <p:sldId id="285" r:id="rId24"/>
    <p:sldId id="281" r:id="rId25"/>
    <p:sldId id="282" r:id="rId26"/>
    <p:sldId id="283" r:id="rId27"/>
    <p:sldId id="276" r:id="rId28"/>
    <p:sldId id="279" r:id="rId2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269" autoAdjust="0"/>
  </p:normalViewPr>
  <p:slideViewPr>
    <p:cSldViewPr>
      <p:cViewPr varScale="1">
        <p:scale>
          <a:sx n="67" d="100"/>
          <a:sy n="67" d="100"/>
        </p:scale>
        <p:origin x="1662" y="78"/>
      </p:cViewPr>
      <p:guideLst>
        <p:guide orient="horz" pos="2160"/>
        <p:guide pos="2880"/>
      </p:guideLst>
    </p:cSldViewPr>
  </p:slideViewPr>
  <p:notesTextViewPr>
    <p:cViewPr>
      <p:scale>
        <a:sx n="100" d="100"/>
        <a:sy n="100" d="100"/>
      </p:scale>
      <p:origin x="0" y="0"/>
    </p:cViewPr>
  </p:notesTextViewPr>
  <p:notesViewPr>
    <p:cSldViewPr>
      <p:cViewPr varScale="1">
        <p:scale>
          <a:sx n="70" d="100"/>
          <a:sy n="70" d="100"/>
        </p:scale>
        <p:origin x="2760" y="7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E:\Documenti%20Paolo\Paolo\Lavoro\Seminario%20VAS%20organizzato%20dall'ARP%20Lazio\00%20materiale%20originale\fogli%20calcolo%20per%20presentazione.xlsx" TargetMode="External"/></Relationships>
</file>

<file path=ppt/charts/_rels/chart2.xml.rels><?xml version="1.0" encoding="UTF-8" standalone="yes"?>
<Relationships xmlns="http://schemas.openxmlformats.org/package/2006/relationships"><Relationship Id="rId1" Type="http://schemas.openxmlformats.org/officeDocument/2006/relationships/package" Target="../embeddings/Foglio_di_lavoro_di_Microsoft_Excel1.xlsx"/></Relationships>
</file>

<file path=ppt/charts/_rels/chart3.xml.rels><?xml version="1.0" encoding="UTF-8" standalone="yes"?>
<Relationships xmlns="http://schemas.openxmlformats.org/package/2006/relationships"><Relationship Id="rId1" Type="http://schemas.openxmlformats.org/officeDocument/2006/relationships/package" Target="../embeddings/Foglio_di_lavoro_di_Microsoft_Excel2.xlsx"/></Relationships>
</file>

<file path=ppt/charts/_rels/chart4.xml.rels><?xml version="1.0" encoding="UTF-8" standalone="yes"?>
<Relationships xmlns="http://schemas.openxmlformats.org/package/2006/relationships"><Relationship Id="rId1" Type="http://schemas.openxmlformats.org/officeDocument/2006/relationships/oleObject" Target="file:///E:\Documenti%20Paolo\Paolo\Lavoro\Seminario%20VAS%20organizzato%20dall'ARP%20Lazio\00%20materiale%20originale\fogli%20calcolo%20per%20presentazion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'partecipazione regioni'!$C$27</c:f>
              <c:strCache>
                <c:ptCount val="1"/>
                <c:pt idx="0">
                  <c:v>assenti</c:v>
                </c:pt>
              </c:strCache>
            </c:strRef>
          </c:tx>
          <c:marker>
            <c:symbol val="none"/>
          </c:marker>
          <c:cat>
            <c:strRef>
              <c:f>'partecipazione regioni'!$B$28:$B$31</c:f>
              <c:strCache>
                <c:ptCount val="4"/>
                <c:pt idx="0">
                  <c:v>2009/2010</c:v>
                </c:pt>
                <c:pt idx="1">
                  <c:v>2011</c:v>
                </c:pt>
                <c:pt idx="2">
                  <c:v>2012</c:v>
                </c:pt>
                <c:pt idx="3">
                  <c:v>2013</c:v>
                </c:pt>
              </c:strCache>
            </c:strRef>
          </c:cat>
          <c:val>
            <c:numRef>
              <c:f>'partecipazione regioni'!$C$28:$C$31</c:f>
              <c:numCache>
                <c:formatCode>General</c:formatCode>
                <c:ptCount val="4"/>
                <c:pt idx="0">
                  <c:v>1</c:v>
                </c:pt>
                <c:pt idx="1">
                  <c:v>2</c:v>
                </c:pt>
                <c:pt idx="2">
                  <c:v>3</c:v>
                </c:pt>
                <c:pt idx="3">
                  <c:v>4</c:v>
                </c:pt>
              </c:numCache>
            </c:numRef>
          </c:val>
          <c:smooth val="0"/>
        </c:ser>
        <c:ser>
          <c:idx val="1"/>
          <c:order val="1"/>
          <c:tx>
            <c:strRef>
              <c:f>'partecipazione regioni'!$D$27</c:f>
              <c:strCache>
                <c:ptCount val="1"/>
                <c:pt idx="0">
                  <c:v>totale</c:v>
                </c:pt>
              </c:strCache>
            </c:strRef>
          </c:tx>
          <c:marker>
            <c:symbol val="none"/>
          </c:marker>
          <c:cat>
            <c:strRef>
              <c:f>'partecipazione regioni'!$B$28:$B$31</c:f>
              <c:strCache>
                <c:ptCount val="4"/>
                <c:pt idx="0">
                  <c:v>2009/2010</c:v>
                </c:pt>
                <c:pt idx="1">
                  <c:v>2011</c:v>
                </c:pt>
                <c:pt idx="2">
                  <c:v>2012</c:v>
                </c:pt>
                <c:pt idx="3">
                  <c:v>2013</c:v>
                </c:pt>
              </c:strCache>
            </c:strRef>
          </c:cat>
          <c:val>
            <c:numRef>
              <c:f>'partecipazione regioni'!$D$28:$D$31</c:f>
              <c:numCache>
                <c:formatCode>General</c:formatCode>
                <c:ptCount val="4"/>
                <c:pt idx="0">
                  <c:v>21</c:v>
                </c:pt>
                <c:pt idx="1">
                  <c:v>21</c:v>
                </c:pt>
                <c:pt idx="2">
                  <c:v>21</c:v>
                </c:pt>
                <c:pt idx="3">
                  <c:v>21</c:v>
                </c:pt>
              </c:numCache>
            </c:numRef>
          </c:val>
          <c:smooth val="0"/>
        </c:ser>
        <c:dLbls>
          <c:showLegendKey val="0"/>
          <c:showVal val="0"/>
          <c:showCatName val="0"/>
          <c:showSerName val="0"/>
          <c:showPercent val="0"/>
          <c:showBubbleSize val="0"/>
        </c:dLbls>
        <c:smooth val="0"/>
        <c:axId val="8817640"/>
        <c:axId val="8818032"/>
      </c:lineChart>
      <c:catAx>
        <c:axId val="8817640"/>
        <c:scaling>
          <c:orientation val="minMax"/>
        </c:scaling>
        <c:delete val="0"/>
        <c:axPos val="b"/>
        <c:numFmt formatCode="General" sourceLinked="1"/>
        <c:majorTickMark val="out"/>
        <c:minorTickMark val="none"/>
        <c:tickLblPos val="nextTo"/>
        <c:crossAx val="8818032"/>
        <c:crosses val="autoZero"/>
        <c:auto val="1"/>
        <c:lblAlgn val="ctr"/>
        <c:lblOffset val="100"/>
        <c:noMultiLvlLbl val="0"/>
      </c:catAx>
      <c:valAx>
        <c:axId val="8818032"/>
        <c:scaling>
          <c:orientation val="minMax"/>
        </c:scaling>
        <c:delete val="0"/>
        <c:axPos val="l"/>
        <c:majorGridlines/>
        <c:numFmt formatCode="General" sourceLinked="1"/>
        <c:majorTickMark val="out"/>
        <c:minorTickMark val="none"/>
        <c:tickLblPos val="nextTo"/>
        <c:crossAx val="8817640"/>
        <c:crosses val="autoZero"/>
        <c:crossBetween val="between"/>
      </c:valAx>
    </c:plotArea>
    <c:plotVisOnly val="1"/>
    <c:dispBlanksAs val="gap"/>
    <c:showDLblsOverMax val="0"/>
  </c:chart>
  <c:spP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lineChart>
        <c:grouping val="standard"/>
        <c:varyColors val="0"/>
        <c:ser>
          <c:idx val="0"/>
          <c:order val="0"/>
          <c:tx>
            <c:strRef>
              <c:f>'numero VAS'!$A$23</c:f>
              <c:strCache>
                <c:ptCount val="1"/>
                <c:pt idx="0">
                  <c:v>totale VAS regionali</c:v>
                </c:pt>
              </c:strCache>
            </c:strRef>
          </c:tx>
          <c:marker>
            <c:symbol val="none"/>
          </c:marker>
          <c:cat>
            <c:numRef>
              <c:f>'numero VAS'!$B$1:$F$1</c:f>
              <c:numCache>
                <c:formatCode>General</c:formatCode>
                <c:ptCount val="5"/>
                <c:pt idx="0">
                  <c:v>2009</c:v>
                </c:pt>
                <c:pt idx="1">
                  <c:v>2010</c:v>
                </c:pt>
                <c:pt idx="2">
                  <c:v>2011</c:v>
                </c:pt>
                <c:pt idx="3">
                  <c:v>2012</c:v>
                </c:pt>
                <c:pt idx="4">
                  <c:v>2013</c:v>
                </c:pt>
              </c:numCache>
            </c:numRef>
          </c:cat>
          <c:val>
            <c:numRef>
              <c:f>'numero VAS'!$B$23:$F$23</c:f>
              <c:numCache>
                <c:formatCode>General</c:formatCode>
                <c:ptCount val="5"/>
                <c:pt idx="0">
                  <c:v>544</c:v>
                </c:pt>
                <c:pt idx="1">
                  <c:v>745</c:v>
                </c:pt>
                <c:pt idx="2">
                  <c:v>537</c:v>
                </c:pt>
                <c:pt idx="3">
                  <c:v>485</c:v>
                </c:pt>
                <c:pt idx="4">
                  <c:v>588</c:v>
                </c:pt>
              </c:numCache>
            </c:numRef>
          </c:val>
          <c:smooth val="0"/>
        </c:ser>
        <c:dLbls>
          <c:showLegendKey val="0"/>
          <c:showVal val="0"/>
          <c:showCatName val="0"/>
          <c:showSerName val="0"/>
          <c:showPercent val="0"/>
          <c:showBubbleSize val="0"/>
        </c:dLbls>
        <c:smooth val="0"/>
        <c:axId val="217563840"/>
        <c:axId val="217564232"/>
      </c:lineChart>
      <c:catAx>
        <c:axId val="217563840"/>
        <c:scaling>
          <c:orientation val="minMax"/>
        </c:scaling>
        <c:delete val="0"/>
        <c:axPos val="b"/>
        <c:numFmt formatCode="General" sourceLinked="1"/>
        <c:majorTickMark val="out"/>
        <c:minorTickMark val="none"/>
        <c:tickLblPos val="nextTo"/>
        <c:crossAx val="217564232"/>
        <c:crosses val="autoZero"/>
        <c:auto val="1"/>
        <c:lblAlgn val="ctr"/>
        <c:lblOffset val="100"/>
        <c:noMultiLvlLbl val="0"/>
      </c:catAx>
      <c:valAx>
        <c:axId val="217564232"/>
        <c:scaling>
          <c:orientation val="minMax"/>
        </c:scaling>
        <c:delete val="0"/>
        <c:axPos val="l"/>
        <c:majorGridlines/>
        <c:numFmt formatCode="General" sourceLinked="1"/>
        <c:majorTickMark val="out"/>
        <c:minorTickMark val="none"/>
        <c:tickLblPos val="nextTo"/>
        <c:crossAx val="217563840"/>
        <c:crosses val="autoZero"/>
        <c:crossBetween val="between"/>
      </c:valAx>
    </c:plotArea>
    <c:plotVisOnly val="1"/>
    <c:dispBlanksAs val="gap"/>
    <c:showDLblsOverMax val="0"/>
  </c:chart>
  <c:spPr>
    <a:solidFill>
      <a:schemeClr val="bg2">
        <a:lumMod val="40000"/>
        <a:lumOff val="60000"/>
      </a:schemeClr>
    </a:solidFill>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lineChart>
        <c:grouping val="standard"/>
        <c:varyColors val="0"/>
        <c:ser>
          <c:idx val="0"/>
          <c:order val="0"/>
          <c:tx>
            <c:strRef>
              <c:f>'numero ver.VAS'!$A$23</c:f>
              <c:strCache>
                <c:ptCount val="1"/>
                <c:pt idx="0">
                  <c:v>totale verifiche VAS regionali</c:v>
                </c:pt>
              </c:strCache>
            </c:strRef>
          </c:tx>
          <c:marker>
            <c:symbol val="none"/>
          </c:marker>
          <c:cat>
            <c:numRef>
              <c:f>'numero ver.VAS'!$B$1:$F$1</c:f>
              <c:numCache>
                <c:formatCode>General</c:formatCode>
                <c:ptCount val="5"/>
                <c:pt idx="0">
                  <c:v>2009</c:v>
                </c:pt>
                <c:pt idx="1">
                  <c:v>2010</c:v>
                </c:pt>
                <c:pt idx="2">
                  <c:v>2011</c:v>
                </c:pt>
                <c:pt idx="3">
                  <c:v>2012</c:v>
                </c:pt>
                <c:pt idx="4">
                  <c:v>2013</c:v>
                </c:pt>
              </c:numCache>
            </c:numRef>
          </c:cat>
          <c:val>
            <c:numRef>
              <c:f>'numero ver.VAS'!$B$23:$F$23</c:f>
              <c:numCache>
                <c:formatCode>General</c:formatCode>
                <c:ptCount val="5"/>
                <c:pt idx="0">
                  <c:v>1081</c:v>
                </c:pt>
                <c:pt idx="1">
                  <c:v>719</c:v>
                </c:pt>
                <c:pt idx="2">
                  <c:v>953</c:v>
                </c:pt>
                <c:pt idx="3">
                  <c:v>1181</c:v>
                </c:pt>
                <c:pt idx="4">
                  <c:v>1060</c:v>
                </c:pt>
              </c:numCache>
            </c:numRef>
          </c:val>
          <c:smooth val="0"/>
        </c:ser>
        <c:dLbls>
          <c:showLegendKey val="0"/>
          <c:showVal val="0"/>
          <c:showCatName val="0"/>
          <c:showSerName val="0"/>
          <c:showPercent val="0"/>
          <c:showBubbleSize val="0"/>
        </c:dLbls>
        <c:smooth val="0"/>
        <c:axId val="217565016"/>
        <c:axId val="217565408"/>
      </c:lineChart>
      <c:catAx>
        <c:axId val="217565016"/>
        <c:scaling>
          <c:orientation val="minMax"/>
        </c:scaling>
        <c:delete val="0"/>
        <c:axPos val="b"/>
        <c:numFmt formatCode="General" sourceLinked="1"/>
        <c:majorTickMark val="out"/>
        <c:minorTickMark val="none"/>
        <c:tickLblPos val="nextTo"/>
        <c:crossAx val="217565408"/>
        <c:crosses val="autoZero"/>
        <c:auto val="1"/>
        <c:lblAlgn val="ctr"/>
        <c:lblOffset val="100"/>
        <c:noMultiLvlLbl val="0"/>
      </c:catAx>
      <c:valAx>
        <c:axId val="217565408"/>
        <c:scaling>
          <c:orientation val="minMax"/>
        </c:scaling>
        <c:delete val="0"/>
        <c:axPos val="l"/>
        <c:majorGridlines/>
        <c:numFmt formatCode="General" sourceLinked="1"/>
        <c:majorTickMark val="out"/>
        <c:minorTickMark val="none"/>
        <c:tickLblPos val="nextTo"/>
        <c:crossAx val="217565016"/>
        <c:crosses val="autoZero"/>
        <c:crossBetween val="between"/>
      </c:valAx>
    </c:plotArea>
    <c:plotVisOnly val="1"/>
    <c:dispBlanksAs val="gap"/>
    <c:showDLblsOverMax val="0"/>
  </c:chart>
  <c:spPr>
    <a:solidFill>
      <a:schemeClr val="bg2">
        <a:lumMod val="40000"/>
        <a:lumOff val="60000"/>
      </a:schemeClr>
    </a:solidFill>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it-IT"/>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plotArea>
      <c:layout/>
      <c:lineChart>
        <c:grouping val="standard"/>
        <c:varyColors val="0"/>
        <c:ser>
          <c:idx val="0"/>
          <c:order val="0"/>
          <c:tx>
            <c:strRef>
              <c:f>'MATTM come SCA'!$B$1</c:f>
              <c:strCache>
                <c:ptCount val="1"/>
                <c:pt idx="0">
                  <c:v>n. consultazione a cui il GTI ha partecipato</c:v>
                </c:pt>
              </c:strCache>
            </c:strRef>
          </c:tx>
          <c:marker>
            <c:symbol val="none"/>
          </c:marker>
          <c:cat>
            <c:numRef>
              <c:f>'MATTM come SCA'!$A$2:$A$5</c:f>
              <c:numCache>
                <c:formatCode>General</c:formatCode>
                <c:ptCount val="4"/>
                <c:pt idx="0">
                  <c:v>2011</c:v>
                </c:pt>
                <c:pt idx="1">
                  <c:v>2012</c:v>
                </c:pt>
                <c:pt idx="2">
                  <c:v>2013</c:v>
                </c:pt>
                <c:pt idx="3">
                  <c:v>2014</c:v>
                </c:pt>
              </c:numCache>
            </c:numRef>
          </c:cat>
          <c:val>
            <c:numRef>
              <c:f>'MATTM come SCA'!$B$2:$B$5</c:f>
              <c:numCache>
                <c:formatCode>General</c:formatCode>
                <c:ptCount val="4"/>
                <c:pt idx="0">
                  <c:v>10</c:v>
                </c:pt>
                <c:pt idx="1">
                  <c:v>11</c:v>
                </c:pt>
                <c:pt idx="2">
                  <c:v>20</c:v>
                </c:pt>
                <c:pt idx="3">
                  <c:v>33</c:v>
                </c:pt>
              </c:numCache>
            </c:numRef>
          </c:val>
          <c:smooth val="0"/>
        </c:ser>
        <c:dLbls>
          <c:showLegendKey val="0"/>
          <c:showVal val="0"/>
          <c:showCatName val="0"/>
          <c:showSerName val="0"/>
          <c:showPercent val="0"/>
          <c:showBubbleSize val="0"/>
        </c:dLbls>
        <c:smooth val="0"/>
        <c:axId val="8818816"/>
        <c:axId val="8819208"/>
      </c:lineChart>
      <c:catAx>
        <c:axId val="8818816"/>
        <c:scaling>
          <c:orientation val="minMax"/>
        </c:scaling>
        <c:delete val="0"/>
        <c:axPos val="b"/>
        <c:numFmt formatCode="General" sourceLinked="1"/>
        <c:majorTickMark val="out"/>
        <c:minorTickMark val="none"/>
        <c:tickLblPos val="nextTo"/>
        <c:crossAx val="8819208"/>
        <c:crosses val="autoZero"/>
        <c:auto val="1"/>
        <c:lblAlgn val="ctr"/>
        <c:lblOffset val="100"/>
        <c:noMultiLvlLbl val="0"/>
      </c:catAx>
      <c:valAx>
        <c:axId val="8819208"/>
        <c:scaling>
          <c:orientation val="minMax"/>
        </c:scaling>
        <c:delete val="0"/>
        <c:axPos val="l"/>
        <c:majorGridlines/>
        <c:numFmt formatCode="General" sourceLinked="1"/>
        <c:majorTickMark val="out"/>
        <c:minorTickMark val="none"/>
        <c:tickLblPos val="nextTo"/>
        <c:crossAx val="8818816"/>
        <c:crosses val="autoZero"/>
        <c:crossBetween val="between"/>
      </c:valAx>
    </c:plotArea>
    <c:plotVisOnly val="1"/>
    <c:dispBlanksAs val="gap"/>
    <c:showDLblsOverMax val="0"/>
  </c:chart>
  <c:spPr>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DE27EE-201F-4B9F-92C1-52DE49950AD4}" type="datetimeFigureOut">
              <a:rPr lang="it-IT" smtClean="0"/>
              <a:pPr/>
              <a:t>25/06/2015</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128C59-9766-449D-A0A4-17394EB324A5}" type="slidenum">
              <a:rPr lang="it-IT" smtClean="0"/>
              <a:pPr/>
              <a:t>‹N›</a:t>
            </a:fld>
            <a:endParaRPr lang="it-IT"/>
          </a:p>
        </p:txBody>
      </p:sp>
    </p:spTree>
    <p:extLst>
      <p:ext uri="{BB962C8B-B14F-4D97-AF65-F5344CB8AC3E}">
        <p14:creationId xmlns:p14="http://schemas.microsoft.com/office/powerpoint/2010/main" val="5002197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64128C59-9766-449D-A0A4-17394EB324A5}" type="slidenum">
              <a:rPr lang="it-IT" smtClean="0"/>
              <a:pPr/>
              <a:t>1</a:t>
            </a:fld>
            <a:endParaRPr lang="it-IT"/>
          </a:p>
        </p:txBody>
      </p:sp>
    </p:spTree>
    <p:extLst>
      <p:ext uri="{BB962C8B-B14F-4D97-AF65-F5344CB8AC3E}">
        <p14:creationId xmlns:p14="http://schemas.microsoft.com/office/powerpoint/2010/main" val="19352283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pPr marL="0" indent="0">
              <a:buFont typeface="+mj-lt"/>
              <a:buNone/>
            </a:pPr>
            <a:endParaRPr lang="it-IT" dirty="0" smtClean="0"/>
          </a:p>
        </p:txBody>
      </p:sp>
      <p:sp>
        <p:nvSpPr>
          <p:cNvPr id="4" name="Segnaposto numero diapositiva 3"/>
          <p:cNvSpPr>
            <a:spLocks noGrp="1"/>
          </p:cNvSpPr>
          <p:nvPr>
            <p:ph type="sldNum" sz="quarter" idx="10"/>
          </p:nvPr>
        </p:nvSpPr>
        <p:spPr/>
        <p:txBody>
          <a:bodyPr/>
          <a:lstStyle/>
          <a:p>
            <a:fld id="{64128C59-9766-449D-A0A4-17394EB324A5}" type="slidenum">
              <a:rPr lang="it-IT" smtClean="0"/>
              <a:pPr/>
              <a:t>10</a:t>
            </a:fld>
            <a:endParaRPr lang="it-IT"/>
          </a:p>
        </p:txBody>
      </p:sp>
    </p:spTree>
    <p:extLst>
      <p:ext uri="{BB962C8B-B14F-4D97-AF65-F5344CB8AC3E}">
        <p14:creationId xmlns:p14="http://schemas.microsoft.com/office/powerpoint/2010/main" val="10479857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64128C59-9766-449D-A0A4-17394EB324A5}" type="slidenum">
              <a:rPr lang="it-IT" smtClean="0"/>
              <a:pPr/>
              <a:t>11</a:t>
            </a:fld>
            <a:endParaRPr lang="it-IT"/>
          </a:p>
        </p:txBody>
      </p:sp>
    </p:spTree>
    <p:extLst>
      <p:ext uri="{BB962C8B-B14F-4D97-AF65-F5344CB8AC3E}">
        <p14:creationId xmlns:p14="http://schemas.microsoft.com/office/powerpoint/2010/main" val="3579001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64128C59-9766-449D-A0A4-17394EB324A5}" type="slidenum">
              <a:rPr lang="it-IT" smtClean="0"/>
              <a:pPr/>
              <a:t>12</a:t>
            </a:fld>
            <a:endParaRPr lang="it-IT"/>
          </a:p>
        </p:txBody>
      </p:sp>
    </p:spTree>
    <p:extLst>
      <p:ext uri="{BB962C8B-B14F-4D97-AF65-F5344CB8AC3E}">
        <p14:creationId xmlns:p14="http://schemas.microsoft.com/office/powerpoint/2010/main" val="15176090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64128C59-9766-449D-A0A4-17394EB324A5}" type="slidenum">
              <a:rPr lang="it-IT" smtClean="0"/>
              <a:pPr/>
              <a:t>13</a:t>
            </a:fld>
            <a:endParaRPr lang="it-IT"/>
          </a:p>
        </p:txBody>
      </p:sp>
    </p:spTree>
    <p:extLst>
      <p:ext uri="{BB962C8B-B14F-4D97-AF65-F5344CB8AC3E}">
        <p14:creationId xmlns:p14="http://schemas.microsoft.com/office/powerpoint/2010/main" val="17046880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smtClean="0"/>
          </a:p>
        </p:txBody>
      </p:sp>
      <p:sp>
        <p:nvSpPr>
          <p:cNvPr id="4" name="Segnaposto numero diapositiva 3"/>
          <p:cNvSpPr>
            <a:spLocks noGrp="1"/>
          </p:cNvSpPr>
          <p:nvPr>
            <p:ph type="sldNum" sz="quarter" idx="10"/>
          </p:nvPr>
        </p:nvSpPr>
        <p:spPr/>
        <p:txBody>
          <a:bodyPr/>
          <a:lstStyle/>
          <a:p>
            <a:fld id="{64128C59-9766-449D-A0A4-17394EB324A5}" type="slidenum">
              <a:rPr lang="it-IT" smtClean="0"/>
              <a:pPr/>
              <a:t>14</a:t>
            </a:fld>
            <a:endParaRPr lang="it-IT"/>
          </a:p>
        </p:txBody>
      </p:sp>
    </p:spTree>
    <p:extLst>
      <p:ext uri="{BB962C8B-B14F-4D97-AF65-F5344CB8AC3E}">
        <p14:creationId xmlns:p14="http://schemas.microsoft.com/office/powerpoint/2010/main" val="19857047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64128C59-9766-449D-A0A4-17394EB324A5}" type="slidenum">
              <a:rPr lang="it-IT" smtClean="0"/>
              <a:pPr/>
              <a:t>15</a:t>
            </a:fld>
            <a:endParaRPr lang="it-IT"/>
          </a:p>
        </p:txBody>
      </p:sp>
    </p:spTree>
    <p:extLst>
      <p:ext uri="{BB962C8B-B14F-4D97-AF65-F5344CB8AC3E}">
        <p14:creationId xmlns:p14="http://schemas.microsoft.com/office/powerpoint/2010/main" val="112507864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64128C59-9766-449D-A0A4-17394EB324A5}" type="slidenum">
              <a:rPr lang="it-IT" smtClean="0"/>
              <a:pPr/>
              <a:t>16</a:t>
            </a:fld>
            <a:endParaRPr lang="it-IT"/>
          </a:p>
        </p:txBody>
      </p:sp>
    </p:spTree>
    <p:extLst>
      <p:ext uri="{BB962C8B-B14F-4D97-AF65-F5344CB8AC3E}">
        <p14:creationId xmlns:p14="http://schemas.microsoft.com/office/powerpoint/2010/main" val="29298594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64128C59-9766-449D-A0A4-17394EB324A5}" type="slidenum">
              <a:rPr lang="it-IT" smtClean="0"/>
              <a:pPr/>
              <a:t>17</a:t>
            </a:fld>
            <a:endParaRPr lang="it-IT"/>
          </a:p>
        </p:txBody>
      </p:sp>
    </p:spTree>
    <p:extLst>
      <p:ext uri="{BB962C8B-B14F-4D97-AF65-F5344CB8AC3E}">
        <p14:creationId xmlns:p14="http://schemas.microsoft.com/office/powerpoint/2010/main" val="99052562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64128C59-9766-449D-A0A4-17394EB324A5}" type="slidenum">
              <a:rPr lang="it-IT" smtClean="0"/>
              <a:pPr/>
              <a:t>18</a:t>
            </a:fld>
            <a:endParaRPr lang="it-IT"/>
          </a:p>
        </p:txBody>
      </p:sp>
    </p:spTree>
    <p:extLst>
      <p:ext uri="{BB962C8B-B14F-4D97-AF65-F5344CB8AC3E}">
        <p14:creationId xmlns:p14="http://schemas.microsoft.com/office/powerpoint/2010/main" val="25820788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4" name="Segnaposto numero diapositiva 3"/>
          <p:cNvSpPr>
            <a:spLocks noGrp="1"/>
          </p:cNvSpPr>
          <p:nvPr>
            <p:ph type="sldNum" sz="quarter" idx="10"/>
          </p:nvPr>
        </p:nvSpPr>
        <p:spPr/>
        <p:txBody>
          <a:bodyPr/>
          <a:lstStyle/>
          <a:p>
            <a:fld id="{64128C59-9766-449D-A0A4-17394EB324A5}" type="slidenum">
              <a:rPr lang="it-IT" smtClean="0"/>
              <a:pPr/>
              <a:t>19</a:t>
            </a:fld>
            <a:endParaRPr lang="it-IT"/>
          </a:p>
        </p:txBody>
      </p:sp>
      <p:sp>
        <p:nvSpPr>
          <p:cNvPr id="5" name="Segnaposto note 4"/>
          <p:cNvSpPr>
            <a:spLocks noGrp="1"/>
          </p:cNvSpPr>
          <p:nvPr>
            <p:ph type="body" sz="quarter" idx="11"/>
          </p:nvPr>
        </p:nvSpPr>
        <p:spPr/>
        <p:txBody>
          <a:bodyPr>
            <a:normAutofit/>
          </a:bodyPr>
          <a:lstStyle/>
          <a:p>
            <a:endParaRPr lang="it-IT"/>
          </a:p>
        </p:txBody>
      </p:sp>
    </p:spTree>
    <p:extLst>
      <p:ext uri="{BB962C8B-B14F-4D97-AF65-F5344CB8AC3E}">
        <p14:creationId xmlns:p14="http://schemas.microsoft.com/office/powerpoint/2010/main" val="4256118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64128C59-9766-449D-A0A4-17394EB324A5}" type="slidenum">
              <a:rPr lang="it-IT" smtClean="0"/>
              <a:pPr/>
              <a:t>2</a:t>
            </a:fld>
            <a:endParaRPr lang="it-IT"/>
          </a:p>
        </p:txBody>
      </p:sp>
    </p:spTree>
    <p:extLst>
      <p:ext uri="{BB962C8B-B14F-4D97-AF65-F5344CB8AC3E}">
        <p14:creationId xmlns:p14="http://schemas.microsoft.com/office/powerpoint/2010/main" val="28194824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64128C59-9766-449D-A0A4-17394EB324A5}" type="slidenum">
              <a:rPr lang="it-IT" smtClean="0"/>
              <a:pPr/>
              <a:t>20</a:t>
            </a:fld>
            <a:endParaRPr lang="it-IT"/>
          </a:p>
        </p:txBody>
      </p:sp>
    </p:spTree>
    <p:extLst>
      <p:ext uri="{BB962C8B-B14F-4D97-AF65-F5344CB8AC3E}">
        <p14:creationId xmlns:p14="http://schemas.microsoft.com/office/powerpoint/2010/main" val="14761115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4" name="Segnaposto numero diapositiva 3"/>
          <p:cNvSpPr>
            <a:spLocks noGrp="1"/>
          </p:cNvSpPr>
          <p:nvPr>
            <p:ph type="sldNum" sz="quarter" idx="10"/>
          </p:nvPr>
        </p:nvSpPr>
        <p:spPr/>
        <p:txBody>
          <a:bodyPr/>
          <a:lstStyle/>
          <a:p>
            <a:fld id="{64128C59-9766-449D-A0A4-17394EB324A5}" type="slidenum">
              <a:rPr lang="it-IT" smtClean="0"/>
              <a:pPr/>
              <a:t>21</a:t>
            </a:fld>
            <a:endParaRPr lang="it-IT"/>
          </a:p>
        </p:txBody>
      </p:sp>
    </p:spTree>
    <p:extLst>
      <p:ext uri="{BB962C8B-B14F-4D97-AF65-F5344CB8AC3E}">
        <p14:creationId xmlns:p14="http://schemas.microsoft.com/office/powerpoint/2010/main" val="196421560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64128C59-9766-449D-A0A4-17394EB324A5}" type="slidenum">
              <a:rPr lang="it-IT" smtClean="0"/>
              <a:pPr/>
              <a:t>22</a:t>
            </a:fld>
            <a:endParaRPr lang="it-IT"/>
          </a:p>
        </p:txBody>
      </p:sp>
    </p:spTree>
    <p:extLst>
      <p:ext uri="{BB962C8B-B14F-4D97-AF65-F5344CB8AC3E}">
        <p14:creationId xmlns:p14="http://schemas.microsoft.com/office/powerpoint/2010/main" val="375021681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64128C59-9766-449D-A0A4-17394EB324A5}" type="slidenum">
              <a:rPr lang="it-IT" smtClean="0"/>
              <a:pPr/>
              <a:t>23</a:t>
            </a:fld>
            <a:endParaRPr lang="it-IT"/>
          </a:p>
        </p:txBody>
      </p:sp>
    </p:spTree>
    <p:extLst>
      <p:ext uri="{BB962C8B-B14F-4D97-AF65-F5344CB8AC3E}">
        <p14:creationId xmlns:p14="http://schemas.microsoft.com/office/powerpoint/2010/main" val="308557637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4" name="Segnaposto numero diapositiva 3"/>
          <p:cNvSpPr>
            <a:spLocks noGrp="1"/>
          </p:cNvSpPr>
          <p:nvPr>
            <p:ph type="sldNum" sz="quarter" idx="10"/>
          </p:nvPr>
        </p:nvSpPr>
        <p:spPr/>
        <p:txBody>
          <a:bodyPr/>
          <a:lstStyle/>
          <a:p>
            <a:fld id="{64128C59-9766-449D-A0A4-17394EB324A5}" type="slidenum">
              <a:rPr lang="it-IT" smtClean="0"/>
              <a:pPr/>
              <a:t>24</a:t>
            </a:fld>
            <a:endParaRPr lang="it-IT"/>
          </a:p>
        </p:txBody>
      </p:sp>
      <p:sp>
        <p:nvSpPr>
          <p:cNvPr id="5" name="Segnaposto note 4"/>
          <p:cNvSpPr>
            <a:spLocks noGrp="1"/>
          </p:cNvSpPr>
          <p:nvPr>
            <p:ph type="body" sz="quarter" idx="11"/>
          </p:nvPr>
        </p:nvSpPr>
        <p:spPr/>
        <p:txBody>
          <a:bodyPr>
            <a:normAutofit/>
          </a:bodyPr>
          <a:lstStyle/>
          <a:p>
            <a:endParaRPr lang="it-IT"/>
          </a:p>
        </p:txBody>
      </p:sp>
    </p:spTree>
    <p:extLst>
      <p:ext uri="{BB962C8B-B14F-4D97-AF65-F5344CB8AC3E}">
        <p14:creationId xmlns:p14="http://schemas.microsoft.com/office/powerpoint/2010/main" val="305852687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4" name="Segnaposto numero diapositiva 3"/>
          <p:cNvSpPr>
            <a:spLocks noGrp="1"/>
          </p:cNvSpPr>
          <p:nvPr>
            <p:ph type="sldNum" sz="quarter" idx="10"/>
          </p:nvPr>
        </p:nvSpPr>
        <p:spPr/>
        <p:txBody>
          <a:bodyPr/>
          <a:lstStyle/>
          <a:p>
            <a:fld id="{64128C59-9766-449D-A0A4-17394EB324A5}" type="slidenum">
              <a:rPr lang="it-IT" smtClean="0"/>
              <a:pPr/>
              <a:t>25</a:t>
            </a:fld>
            <a:endParaRPr lang="it-IT"/>
          </a:p>
        </p:txBody>
      </p:sp>
      <p:sp>
        <p:nvSpPr>
          <p:cNvPr id="5" name="Segnaposto note 4"/>
          <p:cNvSpPr>
            <a:spLocks noGrp="1"/>
          </p:cNvSpPr>
          <p:nvPr>
            <p:ph type="body" sz="quarter" idx="11"/>
          </p:nvPr>
        </p:nvSpPr>
        <p:spPr/>
        <p:txBody>
          <a:bodyPr>
            <a:normAutofit/>
          </a:bodyPr>
          <a:lstStyle/>
          <a:p>
            <a:endParaRPr lang="it-IT"/>
          </a:p>
        </p:txBody>
      </p:sp>
    </p:spTree>
    <p:extLst>
      <p:ext uri="{BB962C8B-B14F-4D97-AF65-F5344CB8AC3E}">
        <p14:creationId xmlns:p14="http://schemas.microsoft.com/office/powerpoint/2010/main" val="20448902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smtClean="0"/>
          </a:p>
          <a:p>
            <a:endParaRPr lang="it-IT" dirty="0"/>
          </a:p>
        </p:txBody>
      </p:sp>
      <p:sp>
        <p:nvSpPr>
          <p:cNvPr id="4" name="Segnaposto numero diapositiva 3"/>
          <p:cNvSpPr>
            <a:spLocks noGrp="1"/>
          </p:cNvSpPr>
          <p:nvPr>
            <p:ph type="sldNum" sz="quarter" idx="10"/>
          </p:nvPr>
        </p:nvSpPr>
        <p:spPr/>
        <p:txBody>
          <a:bodyPr/>
          <a:lstStyle/>
          <a:p>
            <a:fld id="{64128C59-9766-449D-A0A4-17394EB324A5}" type="slidenum">
              <a:rPr lang="it-IT" smtClean="0"/>
              <a:pPr/>
              <a:t>26</a:t>
            </a:fld>
            <a:endParaRPr lang="it-IT"/>
          </a:p>
        </p:txBody>
      </p:sp>
    </p:spTree>
    <p:extLst>
      <p:ext uri="{BB962C8B-B14F-4D97-AF65-F5344CB8AC3E}">
        <p14:creationId xmlns:p14="http://schemas.microsoft.com/office/powerpoint/2010/main" val="373126056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64128C59-9766-449D-A0A4-17394EB324A5}" type="slidenum">
              <a:rPr lang="it-IT" smtClean="0"/>
              <a:pPr/>
              <a:t>27</a:t>
            </a:fld>
            <a:endParaRPr lang="it-IT"/>
          </a:p>
        </p:txBody>
      </p:sp>
    </p:spTree>
    <p:extLst>
      <p:ext uri="{BB962C8B-B14F-4D97-AF65-F5344CB8AC3E}">
        <p14:creationId xmlns:p14="http://schemas.microsoft.com/office/powerpoint/2010/main" val="21876621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64128C59-9766-449D-A0A4-17394EB324A5}" type="slidenum">
              <a:rPr lang="it-IT" smtClean="0"/>
              <a:pPr/>
              <a:t>28</a:t>
            </a:fld>
            <a:endParaRPr lang="it-IT"/>
          </a:p>
        </p:txBody>
      </p:sp>
    </p:spTree>
    <p:extLst>
      <p:ext uri="{BB962C8B-B14F-4D97-AF65-F5344CB8AC3E}">
        <p14:creationId xmlns:p14="http://schemas.microsoft.com/office/powerpoint/2010/main" val="28353823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a:xfrm>
            <a:off x="685800" y="4572000"/>
            <a:ext cx="5407496" cy="3886200"/>
          </a:xfrm>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64128C59-9766-449D-A0A4-17394EB324A5}" type="slidenum">
              <a:rPr lang="it-IT" smtClean="0"/>
              <a:pPr/>
              <a:t>3</a:t>
            </a:fld>
            <a:endParaRPr lang="it-IT"/>
          </a:p>
        </p:txBody>
      </p:sp>
    </p:spTree>
    <p:extLst>
      <p:ext uri="{BB962C8B-B14F-4D97-AF65-F5344CB8AC3E}">
        <p14:creationId xmlns:p14="http://schemas.microsoft.com/office/powerpoint/2010/main" val="21305730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a:xfrm>
            <a:off x="685800" y="4343400"/>
            <a:ext cx="5486400" cy="4800600"/>
          </a:xfrm>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it-IT" sz="1100" kern="1200" dirty="0" smtClean="0">
              <a:solidFill>
                <a:schemeClr val="tx1"/>
              </a:solidFill>
              <a:latin typeface="+mn-lt"/>
              <a:ea typeface="+mn-ea"/>
              <a:cs typeface="+mn-cs"/>
            </a:endParaRPr>
          </a:p>
          <a:p>
            <a:endParaRPr lang="it-IT" dirty="0"/>
          </a:p>
        </p:txBody>
      </p:sp>
      <p:sp>
        <p:nvSpPr>
          <p:cNvPr id="4" name="Segnaposto numero diapositiva 3"/>
          <p:cNvSpPr>
            <a:spLocks noGrp="1"/>
          </p:cNvSpPr>
          <p:nvPr>
            <p:ph type="sldNum" sz="quarter" idx="10"/>
          </p:nvPr>
        </p:nvSpPr>
        <p:spPr/>
        <p:txBody>
          <a:bodyPr/>
          <a:lstStyle/>
          <a:p>
            <a:fld id="{64128C59-9766-449D-A0A4-17394EB324A5}" type="slidenum">
              <a:rPr lang="it-IT" smtClean="0"/>
              <a:pPr/>
              <a:t>4</a:t>
            </a:fld>
            <a:endParaRPr lang="it-IT"/>
          </a:p>
        </p:txBody>
      </p:sp>
    </p:spTree>
    <p:extLst>
      <p:ext uri="{BB962C8B-B14F-4D97-AF65-F5344CB8AC3E}">
        <p14:creationId xmlns:p14="http://schemas.microsoft.com/office/powerpoint/2010/main" val="24311119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64128C59-9766-449D-A0A4-17394EB324A5}" type="slidenum">
              <a:rPr lang="it-IT" smtClean="0"/>
              <a:pPr/>
              <a:t>5</a:t>
            </a:fld>
            <a:endParaRPr lang="it-IT"/>
          </a:p>
        </p:txBody>
      </p:sp>
    </p:spTree>
    <p:extLst>
      <p:ext uri="{BB962C8B-B14F-4D97-AF65-F5344CB8AC3E}">
        <p14:creationId xmlns:p14="http://schemas.microsoft.com/office/powerpoint/2010/main" val="3512292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64128C59-9766-449D-A0A4-17394EB324A5}" type="slidenum">
              <a:rPr lang="it-IT" smtClean="0"/>
              <a:pPr/>
              <a:t>6</a:t>
            </a:fld>
            <a:endParaRPr lang="it-IT"/>
          </a:p>
        </p:txBody>
      </p:sp>
    </p:spTree>
    <p:extLst>
      <p:ext uri="{BB962C8B-B14F-4D97-AF65-F5344CB8AC3E}">
        <p14:creationId xmlns:p14="http://schemas.microsoft.com/office/powerpoint/2010/main" val="1850904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baseline="0" dirty="0" smtClean="0"/>
          </a:p>
          <a:p>
            <a:endParaRPr lang="it-IT" dirty="0"/>
          </a:p>
        </p:txBody>
      </p:sp>
      <p:sp>
        <p:nvSpPr>
          <p:cNvPr id="4" name="Segnaposto numero diapositiva 3"/>
          <p:cNvSpPr>
            <a:spLocks noGrp="1"/>
          </p:cNvSpPr>
          <p:nvPr>
            <p:ph type="sldNum" sz="quarter" idx="10"/>
          </p:nvPr>
        </p:nvSpPr>
        <p:spPr/>
        <p:txBody>
          <a:bodyPr/>
          <a:lstStyle/>
          <a:p>
            <a:fld id="{64128C59-9766-449D-A0A4-17394EB324A5}" type="slidenum">
              <a:rPr lang="it-IT" smtClean="0"/>
              <a:pPr/>
              <a:t>7</a:t>
            </a:fld>
            <a:endParaRPr lang="it-IT"/>
          </a:p>
        </p:txBody>
      </p:sp>
    </p:spTree>
    <p:extLst>
      <p:ext uri="{BB962C8B-B14F-4D97-AF65-F5344CB8AC3E}">
        <p14:creationId xmlns:p14="http://schemas.microsoft.com/office/powerpoint/2010/main" val="10452216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64128C59-9766-449D-A0A4-17394EB324A5}" type="slidenum">
              <a:rPr lang="it-IT" smtClean="0"/>
              <a:pPr/>
              <a:t>8</a:t>
            </a:fld>
            <a:endParaRPr lang="it-IT"/>
          </a:p>
        </p:txBody>
      </p:sp>
    </p:spTree>
    <p:extLst>
      <p:ext uri="{BB962C8B-B14F-4D97-AF65-F5344CB8AC3E}">
        <p14:creationId xmlns:p14="http://schemas.microsoft.com/office/powerpoint/2010/main" val="10112239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64128C59-9766-449D-A0A4-17394EB324A5}" type="slidenum">
              <a:rPr lang="it-IT" smtClean="0"/>
              <a:pPr/>
              <a:t>9</a:t>
            </a:fld>
            <a:endParaRPr lang="it-IT"/>
          </a:p>
        </p:txBody>
      </p:sp>
    </p:spTree>
    <p:extLst>
      <p:ext uri="{BB962C8B-B14F-4D97-AF65-F5344CB8AC3E}">
        <p14:creationId xmlns:p14="http://schemas.microsoft.com/office/powerpoint/2010/main" val="2908717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82D192D1-F007-43F2-A697-D5FD2DB601A7}" type="datetimeFigureOut">
              <a:rPr lang="it-IT" smtClean="0"/>
              <a:pPr/>
              <a:t>25/06/2015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125B64F-B7D2-4FCE-BDE4-5366E854F420}"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2D192D1-F007-43F2-A697-D5FD2DB601A7}" type="datetimeFigureOut">
              <a:rPr lang="it-IT" smtClean="0"/>
              <a:pPr/>
              <a:t>25/06/2015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125B64F-B7D2-4FCE-BDE4-5366E854F420}"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2D192D1-F007-43F2-A697-D5FD2DB601A7}" type="datetimeFigureOut">
              <a:rPr lang="it-IT" smtClean="0"/>
              <a:pPr/>
              <a:t>25/06/2015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125B64F-B7D2-4FCE-BDE4-5366E854F420}"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82D192D1-F007-43F2-A697-D5FD2DB601A7}" type="datetimeFigureOut">
              <a:rPr lang="it-IT" smtClean="0"/>
              <a:pPr/>
              <a:t>25/06/2015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125B64F-B7D2-4FCE-BDE4-5366E854F420}"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82D192D1-F007-43F2-A697-D5FD2DB601A7}" type="datetimeFigureOut">
              <a:rPr lang="it-IT" smtClean="0"/>
              <a:pPr/>
              <a:t>25/06/2015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7125B64F-B7D2-4FCE-BDE4-5366E854F420}"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82D192D1-F007-43F2-A697-D5FD2DB601A7}" type="datetimeFigureOut">
              <a:rPr lang="it-IT" smtClean="0"/>
              <a:pPr/>
              <a:t>25/06/2015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125B64F-B7D2-4FCE-BDE4-5366E854F420}"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82D192D1-F007-43F2-A697-D5FD2DB601A7}" type="datetimeFigureOut">
              <a:rPr lang="it-IT" smtClean="0"/>
              <a:pPr/>
              <a:t>25/06/2015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7125B64F-B7D2-4FCE-BDE4-5366E854F420}"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82D192D1-F007-43F2-A697-D5FD2DB601A7}" type="datetimeFigureOut">
              <a:rPr lang="it-IT" smtClean="0"/>
              <a:pPr/>
              <a:t>25/06/2015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7125B64F-B7D2-4FCE-BDE4-5366E854F420}"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2D192D1-F007-43F2-A697-D5FD2DB601A7}" type="datetimeFigureOut">
              <a:rPr lang="it-IT" smtClean="0"/>
              <a:pPr/>
              <a:t>25/06/2015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7125B64F-B7D2-4FCE-BDE4-5366E854F420}"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2D192D1-F007-43F2-A697-D5FD2DB601A7}" type="datetimeFigureOut">
              <a:rPr lang="it-IT" smtClean="0"/>
              <a:pPr/>
              <a:t>25/06/2015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125B64F-B7D2-4FCE-BDE4-5366E854F420}"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2D192D1-F007-43F2-A697-D5FD2DB601A7}" type="datetimeFigureOut">
              <a:rPr lang="it-IT" smtClean="0"/>
              <a:pPr/>
              <a:t>25/06/2015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7125B64F-B7D2-4FCE-BDE4-5366E854F420}"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D192D1-F007-43F2-A697-D5FD2DB601A7}" type="datetimeFigureOut">
              <a:rPr lang="it-IT" smtClean="0"/>
              <a:pPr/>
              <a:t>25/06/2015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25B64F-B7D2-4FCE-BDE4-5366E854F420}" type="slidenum">
              <a:rPr lang="it-IT" smtClean="0"/>
              <a:pPr/>
              <a:t>‹N›</a:t>
            </a:fld>
            <a:endParaRPr lang="it-IT"/>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chart" Target="../charts/char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chart" Target="../charts/chart3.xml"/><Relationship Id="rId4" Type="http://schemas.openxmlformats.org/officeDocument/2006/relationships/chart" Target="../charts/char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11560" y="1916832"/>
            <a:ext cx="7772400" cy="1470025"/>
          </a:xfrm>
        </p:spPr>
        <p:txBody>
          <a:bodyPr>
            <a:noAutofit/>
          </a:bodyPr>
          <a:lstStyle/>
          <a:p>
            <a:r>
              <a:rPr lang="it-IT" sz="2800" dirty="0"/>
              <a:t>La centralità del processo di VAS nella </a:t>
            </a:r>
            <a:r>
              <a:rPr lang="it-IT" sz="2800" dirty="0" smtClean="0"/>
              <a:t>pianificazione delle Aree Protette Regionali</a:t>
            </a:r>
            <a:endParaRPr lang="it-IT" sz="2800" dirty="0"/>
          </a:p>
        </p:txBody>
      </p:sp>
      <p:sp>
        <p:nvSpPr>
          <p:cNvPr id="3" name="Sottotitolo 2"/>
          <p:cNvSpPr>
            <a:spLocks noGrp="1"/>
          </p:cNvSpPr>
          <p:nvPr>
            <p:ph type="subTitle" idx="1"/>
          </p:nvPr>
        </p:nvSpPr>
        <p:spPr>
          <a:xfrm>
            <a:off x="827584" y="3573016"/>
            <a:ext cx="7416824" cy="1080120"/>
          </a:xfrm>
        </p:spPr>
        <p:txBody>
          <a:bodyPr/>
          <a:lstStyle/>
          <a:p>
            <a:r>
              <a:rPr lang="it-IT" sz="2400" dirty="0">
                <a:solidFill>
                  <a:schemeClr val="tx1"/>
                </a:solidFill>
              </a:rPr>
              <a:t>Il ruolo della VAS quale strumento di indirizzo e supporto alle scelte di </a:t>
            </a:r>
            <a:r>
              <a:rPr lang="it-IT" sz="2400" dirty="0" smtClean="0">
                <a:solidFill>
                  <a:schemeClr val="tx1"/>
                </a:solidFill>
              </a:rPr>
              <a:t>pianificazione</a:t>
            </a:r>
            <a:endParaRPr lang="it-IT" sz="2400" dirty="0">
              <a:solidFill>
                <a:schemeClr val="tx1"/>
              </a:solidFill>
            </a:endParaRPr>
          </a:p>
          <a:p>
            <a:endParaRPr lang="it-IT" dirty="0"/>
          </a:p>
        </p:txBody>
      </p:sp>
      <p:pic>
        <p:nvPicPr>
          <p:cNvPr id="4" name="Immagine 3" descr="head.jpg"/>
          <p:cNvPicPr>
            <a:picLocks noChangeAspect="1"/>
          </p:cNvPicPr>
          <p:nvPr/>
        </p:nvPicPr>
        <p:blipFill>
          <a:blip r:embed="rId3" cstate="print"/>
          <a:stretch>
            <a:fillRect/>
          </a:stretch>
        </p:blipFill>
        <p:spPr>
          <a:xfrm>
            <a:off x="0" y="0"/>
            <a:ext cx="9144000" cy="1621549"/>
          </a:xfrm>
          <a:prstGeom prst="rect">
            <a:avLst/>
          </a:prstGeom>
        </p:spPr>
      </p:pic>
      <p:sp>
        <p:nvSpPr>
          <p:cNvPr id="5" name="CasellaDiTesto 4"/>
          <p:cNvSpPr txBox="1"/>
          <p:nvPr/>
        </p:nvSpPr>
        <p:spPr>
          <a:xfrm>
            <a:off x="827584" y="5013176"/>
            <a:ext cx="7416824" cy="1200329"/>
          </a:xfrm>
          <a:prstGeom prst="rect">
            <a:avLst/>
          </a:prstGeom>
          <a:noFill/>
        </p:spPr>
        <p:txBody>
          <a:bodyPr wrap="square" rtlCol="0">
            <a:spAutoFit/>
          </a:bodyPr>
          <a:lstStyle/>
          <a:p>
            <a:pPr algn="ctr"/>
            <a:r>
              <a:rPr lang="it-IT" dirty="0" smtClean="0"/>
              <a:t>Paolo Boccardi</a:t>
            </a:r>
          </a:p>
          <a:p>
            <a:pPr algn="ctr"/>
            <a:r>
              <a:rPr lang="it-IT" dirty="0" smtClean="0"/>
              <a:t>Direzione generale per le valutazione e le autorizzazioni ambientali</a:t>
            </a:r>
          </a:p>
          <a:p>
            <a:pPr algn="ctr"/>
            <a:endParaRPr lang="it-IT" dirty="0" smtClean="0"/>
          </a:p>
          <a:p>
            <a:pPr algn="ctr"/>
            <a:r>
              <a:rPr lang="it-IT" dirty="0" smtClean="0"/>
              <a:t>Roma, 17 giugno 2015</a:t>
            </a:r>
            <a:endParaRPr lang="it-IT"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19872" y="0"/>
            <a:ext cx="5724128" cy="620688"/>
          </a:xfrm>
          <a:ln>
            <a:solidFill>
              <a:schemeClr val="tx1"/>
            </a:solidFill>
          </a:ln>
        </p:spPr>
        <p:txBody>
          <a:bodyPr>
            <a:normAutofit fontScale="90000"/>
          </a:bodyPr>
          <a:lstStyle/>
          <a:p>
            <a:r>
              <a:rPr lang="it-IT" sz="1600" dirty="0" smtClean="0">
                <a:solidFill>
                  <a:schemeClr val="tx1"/>
                </a:solidFill>
              </a:rPr>
              <a:t/>
            </a:r>
            <a:br>
              <a:rPr lang="it-IT" sz="1600" dirty="0" smtClean="0">
                <a:solidFill>
                  <a:schemeClr val="tx1"/>
                </a:solidFill>
              </a:rPr>
            </a:br>
            <a:r>
              <a:rPr lang="it-IT" sz="1600" dirty="0"/>
              <a:t/>
            </a:r>
            <a:br>
              <a:rPr lang="it-IT" sz="1600" dirty="0"/>
            </a:br>
            <a:r>
              <a:rPr lang="it-IT" sz="1600" dirty="0" smtClean="0">
                <a:solidFill>
                  <a:schemeClr val="tx1"/>
                </a:solidFill>
              </a:rPr>
              <a:t>Il ruolo della VAS quale strumento di indirizzo e supporto alle scelte di pianificazione</a:t>
            </a:r>
            <a:r>
              <a:rPr lang="it-IT" dirty="0" smtClean="0">
                <a:solidFill>
                  <a:schemeClr val="tx1"/>
                </a:solidFill>
              </a:rPr>
              <a:t/>
            </a:r>
            <a:br>
              <a:rPr lang="it-IT" dirty="0" smtClean="0">
                <a:solidFill>
                  <a:schemeClr val="tx1"/>
                </a:solidFill>
              </a:rPr>
            </a:br>
            <a:endParaRPr lang="it-IT" dirty="0"/>
          </a:p>
        </p:txBody>
      </p:sp>
      <p:sp>
        <p:nvSpPr>
          <p:cNvPr id="3" name="Segnaposto contenuto 2"/>
          <p:cNvSpPr>
            <a:spLocks noGrp="1"/>
          </p:cNvSpPr>
          <p:nvPr>
            <p:ph idx="1"/>
          </p:nvPr>
        </p:nvSpPr>
        <p:spPr>
          <a:xfrm>
            <a:off x="395536" y="908720"/>
            <a:ext cx="8229600" cy="720080"/>
          </a:xfrm>
        </p:spPr>
        <p:txBody>
          <a:bodyPr/>
          <a:lstStyle/>
          <a:p>
            <a:pPr algn="ctr">
              <a:buNone/>
            </a:pPr>
            <a:r>
              <a:rPr lang="it-IT" sz="2800" b="1" dirty="0"/>
              <a:t>Il monitoraggio dell’attuazione della VAS in Italia.</a:t>
            </a:r>
            <a:endParaRPr lang="it-IT" sz="2800" dirty="0"/>
          </a:p>
          <a:p>
            <a:pPr algn="ctr">
              <a:buNone/>
            </a:pPr>
            <a:endParaRPr lang="it-IT" dirty="0"/>
          </a:p>
        </p:txBody>
      </p:sp>
      <p:pic>
        <p:nvPicPr>
          <p:cNvPr id="4" name="Immagine 3" descr="head.jpg"/>
          <p:cNvPicPr>
            <a:picLocks noChangeAspect="1"/>
          </p:cNvPicPr>
          <p:nvPr/>
        </p:nvPicPr>
        <p:blipFill>
          <a:blip r:embed="rId3" cstate="print"/>
          <a:stretch>
            <a:fillRect/>
          </a:stretch>
        </p:blipFill>
        <p:spPr>
          <a:xfrm>
            <a:off x="0" y="1"/>
            <a:ext cx="3419872" cy="606462"/>
          </a:xfrm>
          <a:prstGeom prst="rect">
            <a:avLst/>
          </a:prstGeom>
        </p:spPr>
      </p:pic>
      <p:sp>
        <p:nvSpPr>
          <p:cNvPr id="5" name="CasellaDiTesto 4"/>
          <p:cNvSpPr txBox="1"/>
          <p:nvPr/>
        </p:nvSpPr>
        <p:spPr>
          <a:xfrm>
            <a:off x="1403648" y="1916832"/>
            <a:ext cx="6624736" cy="369332"/>
          </a:xfrm>
          <a:prstGeom prst="rect">
            <a:avLst/>
          </a:prstGeom>
          <a:noFill/>
        </p:spPr>
        <p:txBody>
          <a:bodyPr wrap="square" rtlCol="0">
            <a:spAutoFit/>
          </a:bodyPr>
          <a:lstStyle/>
          <a:p>
            <a:pPr algn="ctr"/>
            <a:r>
              <a:rPr lang="it-IT" dirty="0" smtClean="0"/>
              <a:t>Le procedure di VAS nazionali dal 2009 al 2013</a:t>
            </a:r>
            <a:endParaRPr lang="it-IT" dirty="0"/>
          </a:p>
        </p:txBody>
      </p:sp>
      <p:graphicFrame>
        <p:nvGraphicFramePr>
          <p:cNvPr id="8" name="Tabella 7"/>
          <p:cNvGraphicFramePr>
            <a:graphicFrameLocks noGrp="1"/>
          </p:cNvGraphicFramePr>
          <p:nvPr/>
        </p:nvGraphicFramePr>
        <p:xfrm>
          <a:off x="4932040" y="2348880"/>
          <a:ext cx="3594100" cy="950595"/>
        </p:xfrm>
        <a:graphic>
          <a:graphicData uri="http://schemas.openxmlformats.org/drawingml/2006/table">
            <a:tbl>
              <a:tblPr/>
              <a:tblGrid>
                <a:gridCol w="2984500"/>
                <a:gridCol w="609600"/>
              </a:tblGrid>
              <a:tr h="190500">
                <a:tc>
                  <a:txBody>
                    <a:bodyPr/>
                    <a:lstStyle/>
                    <a:p>
                      <a:pPr algn="l" fontAlgn="b"/>
                      <a:r>
                        <a:rPr lang="it-IT" sz="1100" b="0" i="0" u="none" strike="noStrike" dirty="0">
                          <a:solidFill>
                            <a:srgbClr val="000000"/>
                          </a:solidFill>
                          <a:latin typeface="Calibri"/>
                        </a:rPr>
                        <a:t> </a:t>
                      </a:r>
                      <a:r>
                        <a:rPr lang="it-IT" sz="1100" b="0" i="0" u="none" strike="noStrike" dirty="0" smtClean="0">
                          <a:solidFill>
                            <a:srgbClr val="000000"/>
                          </a:solidFill>
                          <a:latin typeface="Calibri"/>
                        </a:rPr>
                        <a:t>procedure di VAS</a:t>
                      </a:r>
                      <a:endParaRPr lang="it-IT"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l" fontAlgn="b"/>
                      <a:r>
                        <a:rPr lang="it-IT" sz="1100" b="0" i="0" u="none" strike="noStrike">
                          <a:solidFill>
                            <a:srgbClr val="000000"/>
                          </a:solidFill>
                          <a:latin typeface="Calibri"/>
                        </a:rPr>
                        <a:t>numero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90500">
                <a:tc>
                  <a:txBody>
                    <a:bodyPr/>
                    <a:lstStyle/>
                    <a:p>
                      <a:pPr algn="l" fontAlgn="b"/>
                      <a:r>
                        <a:rPr lang="it-IT" sz="1100" b="0" i="0" u="none" strike="noStrike" dirty="0" smtClean="0">
                          <a:solidFill>
                            <a:srgbClr val="000000"/>
                          </a:solidFill>
                          <a:latin typeface="Calibri"/>
                        </a:rPr>
                        <a:t>concluse</a:t>
                      </a:r>
                      <a:endParaRPr lang="it-IT"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r" fontAlgn="b"/>
                      <a:r>
                        <a:rPr lang="it-IT" sz="1600" b="0" i="0" u="none" strike="noStrike" dirty="0">
                          <a:solidFill>
                            <a:srgbClr val="000000"/>
                          </a:solidFill>
                          <a:latin typeface="Calibri"/>
                        </a:rPr>
                        <a:t>23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90500">
                <a:tc>
                  <a:txBody>
                    <a:bodyPr/>
                    <a:lstStyle/>
                    <a:p>
                      <a:pPr algn="l" fontAlgn="b"/>
                      <a:r>
                        <a:rPr lang="it-IT" sz="1100" b="0" i="0" u="none" strike="noStrike">
                          <a:solidFill>
                            <a:srgbClr val="000000"/>
                          </a:solidFill>
                          <a:latin typeface="Calibri"/>
                        </a:rPr>
                        <a:t>numero medio osservazioni SCA pervenute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r" fontAlgn="b"/>
                      <a:r>
                        <a:rPr lang="it-IT" sz="1600" b="0" i="0" u="none" strike="noStrike" dirty="0">
                          <a:solidFill>
                            <a:srgbClr val="000000"/>
                          </a:solidFill>
                          <a:latin typeface="Calibri"/>
                        </a:rPr>
                        <a:t>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90500">
                <a:tc>
                  <a:txBody>
                    <a:bodyPr/>
                    <a:lstStyle/>
                    <a:p>
                      <a:pPr algn="l" fontAlgn="b"/>
                      <a:r>
                        <a:rPr lang="it-IT" sz="1100" b="0" i="0" u="none" strike="noStrike" dirty="0">
                          <a:solidFill>
                            <a:srgbClr val="000000"/>
                          </a:solidFill>
                          <a:latin typeface="Calibri"/>
                        </a:rPr>
                        <a:t>numero medio prescrizioni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r" fontAlgn="b"/>
                      <a:r>
                        <a:rPr lang="it-IT" sz="1600" b="0" i="0" u="none" strike="noStrike" dirty="0">
                          <a:solidFill>
                            <a:srgbClr val="000000"/>
                          </a:solidFill>
                          <a:latin typeface="Calibri"/>
                        </a:rPr>
                        <a:t>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bl>
          </a:graphicData>
        </a:graphic>
      </p:graphicFrame>
      <p:graphicFrame>
        <p:nvGraphicFramePr>
          <p:cNvPr id="9" name="Tabella 8"/>
          <p:cNvGraphicFramePr>
            <a:graphicFrameLocks noGrp="1"/>
          </p:cNvGraphicFramePr>
          <p:nvPr/>
        </p:nvGraphicFramePr>
        <p:xfrm>
          <a:off x="4932040" y="3429000"/>
          <a:ext cx="3594100" cy="1457325"/>
        </p:xfrm>
        <a:graphic>
          <a:graphicData uri="http://schemas.openxmlformats.org/drawingml/2006/table">
            <a:tbl>
              <a:tblPr/>
              <a:tblGrid>
                <a:gridCol w="2984500"/>
                <a:gridCol w="609600"/>
              </a:tblGrid>
              <a:tr h="190500">
                <a:tc>
                  <a:txBody>
                    <a:bodyPr/>
                    <a:lstStyle/>
                    <a:p>
                      <a:pPr algn="l" fontAlgn="b"/>
                      <a:r>
                        <a:rPr lang="it-IT" sz="1100" b="0" i="0" u="none" strike="noStrike" dirty="0">
                          <a:solidFill>
                            <a:srgbClr val="000000"/>
                          </a:solidFill>
                          <a:latin typeface="Calibri"/>
                        </a:rPr>
                        <a:t>tempistica media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l" fontAlgn="b"/>
                      <a:r>
                        <a:rPr lang="it-IT" sz="1100" b="0" i="0" u="none" strike="noStrike">
                          <a:solidFill>
                            <a:srgbClr val="000000"/>
                          </a:solidFill>
                          <a:latin typeface="Calibri"/>
                        </a:rPr>
                        <a:t>giorni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90500">
                <a:tc>
                  <a:txBody>
                    <a:bodyPr/>
                    <a:lstStyle/>
                    <a:p>
                      <a:pPr algn="l" fontAlgn="b"/>
                      <a:r>
                        <a:rPr lang="it-IT" sz="1100" b="0" i="0" u="none" strike="noStrike">
                          <a:solidFill>
                            <a:srgbClr val="000000"/>
                          </a:solidFill>
                          <a:latin typeface="Calibri"/>
                        </a:rPr>
                        <a:t>Avvio (13.1) ad avvio (14.1)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r" fontAlgn="b"/>
                      <a:r>
                        <a:rPr lang="it-IT" sz="1600" b="0" i="0" u="none" strike="noStrike" dirty="0">
                          <a:solidFill>
                            <a:srgbClr val="000000"/>
                          </a:solidFill>
                          <a:latin typeface="Calibri"/>
                        </a:rPr>
                        <a:t>148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90500">
                <a:tc>
                  <a:txBody>
                    <a:bodyPr/>
                    <a:lstStyle/>
                    <a:p>
                      <a:pPr algn="l" fontAlgn="b"/>
                      <a:r>
                        <a:rPr lang="it-IT" sz="1100" b="0" i="0" u="none" strike="noStrike">
                          <a:solidFill>
                            <a:srgbClr val="000000"/>
                          </a:solidFill>
                          <a:latin typeface="Calibri"/>
                        </a:rPr>
                        <a:t>redazione RA (parere scoping ad avvio 14.1)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r" fontAlgn="b"/>
                      <a:r>
                        <a:rPr lang="it-IT" sz="1600" b="0" i="0" u="none" strike="noStrike" dirty="0">
                          <a:solidFill>
                            <a:srgbClr val="000000"/>
                          </a:solidFill>
                          <a:latin typeface="Calibri"/>
                        </a:rPr>
                        <a:t>57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90500">
                <a:tc>
                  <a:txBody>
                    <a:bodyPr/>
                    <a:lstStyle/>
                    <a:p>
                      <a:pPr algn="l" fontAlgn="b"/>
                      <a:r>
                        <a:rPr lang="it-IT" sz="1100" b="0" i="0" u="none" strike="noStrike">
                          <a:solidFill>
                            <a:srgbClr val="000000"/>
                          </a:solidFill>
                          <a:latin typeface="Calibri"/>
                        </a:rPr>
                        <a:t>parere CTVA (fine 14.1 a parere CTVA)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r" fontAlgn="b"/>
                      <a:r>
                        <a:rPr lang="it-IT" sz="1600" b="0" i="0" u="none" strike="noStrike" dirty="0">
                          <a:solidFill>
                            <a:srgbClr val="000000"/>
                          </a:solidFill>
                          <a:latin typeface="Calibri"/>
                        </a:rPr>
                        <a:t>111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90500">
                <a:tc>
                  <a:txBody>
                    <a:bodyPr/>
                    <a:lstStyle/>
                    <a:p>
                      <a:pPr algn="l" fontAlgn="b"/>
                      <a:r>
                        <a:rPr lang="it-IT" sz="1100" b="0" i="0" u="none" strike="noStrike">
                          <a:solidFill>
                            <a:srgbClr val="000000"/>
                          </a:solidFill>
                          <a:latin typeface="Calibri"/>
                        </a:rPr>
                        <a:t>parere MiBACT (fine 14.1 a parere MiBACT)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r" fontAlgn="b"/>
                      <a:r>
                        <a:rPr lang="it-IT" sz="1600" b="0" i="0" u="none" strike="noStrike" dirty="0">
                          <a:solidFill>
                            <a:srgbClr val="000000"/>
                          </a:solidFill>
                          <a:latin typeface="Calibri"/>
                        </a:rPr>
                        <a:t>152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90500">
                <a:tc>
                  <a:txBody>
                    <a:bodyPr/>
                    <a:lstStyle/>
                    <a:p>
                      <a:pPr algn="l" fontAlgn="b"/>
                      <a:r>
                        <a:rPr lang="it-IT" sz="1100" b="0" i="0" u="none" strike="noStrike" dirty="0">
                          <a:solidFill>
                            <a:srgbClr val="000000"/>
                          </a:solidFill>
                          <a:latin typeface="Calibri"/>
                        </a:rPr>
                        <a:t>parere motivato (fine 14.1 a DM)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r" fontAlgn="b"/>
                      <a:r>
                        <a:rPr lang="it-IT" sz="1600" b="0" i="0" u="none" strike="noStrike" dirty="0">
                          <a:solidFill>
                            <a:srgbClr val="000000"/>
                          </a:solidFill>
                          <a:latin typeface="Calibri"/>
                        </a:rPr>
                        <a:t>240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bl>
          </a:graphicData>
        </a:graphic>
      </p:graphicFrame>
      <p:graphicFrame>
        <p:nvGraphicFramePr>
          <p:cNvPr id="10" name="Tabella 9"/>
          <p:cNvGraphicFramePr>
            <a:graphicFrameLocks noGrp="1"/>
          </p:cNvGraphicFramePr>
          <p:nvPr/>
        </p:nvGraphicFramePr>
        <p:xfrm>
          <a:off x="467544" y="2780928"/>
          <a:ext cx="3594100" cy="1527810"/>
        </p:xfrm>
        <a:graphic>
          <a:graphicData uri="http://schemas.openxmlformats.org/drawingml/2006/table">
            <a:tbl>
              <a:tblPr/>
              <a:tblGrid>
                <a:gridCol w="2984500"/>
                <a:gridCol w="609600"/>
              </a:tblGrid>
              <a:tr h="190500">
                <a:tc>
                  <a:txBody>
                    <a:bodyPr/>
                    <a:lstStyle/>
                    <a:p>
                      <a:pPr algn="l" fontAlgn="b"/>
                      <a:r>
                        <a:rPr lang="it-IT" sz="1100" b="0" i="0" u="none" strike="noStrike" dirty="0">
                          <a:solidFill>
                            <a:srgbClr val="000000"/>
                          </a:solidFill>
                          <a:latin typeface="Calibri"/>
                        </a:rPr>
                        <a:t>procedure di Verifica assoggettabilità a VAS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l" fontAlgn="b"/>
                      <a:r>
                        <a:rPr lang="it-IT" sz="1100" b="0" i="0" u="none" strike="noStrike">
                          <a:solidFill>
                            <a:srgbClr val="000000"/>
                          </a:solidFill>
                          <a:latin typeface="Calibri"/>
                        </a:rPr>
                        <a:t>numero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90500">
                <a:tc>
                  <a:txBody>
                    <a:bodyPr/>
                    <a:lstStyle/>
                    <a:p>
                      <a:pPr algn="l" fontAlgn="b"/>
                      <a:r>
                        <a:rPr lang="it-IT" sz="1100" b="0" i="0" u="none" strike="noStrike" dirty="0">
                          <a:solidFill>
                            <a:srgbClr val="000000"/>
                          </a:solidFill>
                          <a:latin typeface="Calibri"/>
                        </a:rPr>
                        <a:t>concluse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r" fontAlgn="b"/>
                      <a:r>
                        <a:rPr lang="it-IT" sz="1400" b="0" i="0" u="none" strike="noStrike" dirty="0">
                          <a:solidFill>
                            <a:srgbClr val="000000"/>
                          </a:solidFill>
                          <a:latin typeface="Calibri"/>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90500">
                <a:tc>
                  <a:txBody>
                    <a:bodyPr/>
                    <a:lstStyle/>
                    <a:p>
                      <a:pPr algn="l" fontAlgn="b"/>
                      <a:r>
                        <a:rPr lang="it-IT" sz="1100" b="0" i="0" u="none" strike="noStrike">
                          <a:solidFill>
                            <a:srgbClr val="000000"/>
                          </a:solidFill>
                          <a:latin typeface="Calibri"/>
                        </a:rPr>
                        <a:t>esclusione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r" fontAlgn="b"/>
                      <a:r>
                        <a:rPr lang="it-IT" sz="1400" b="0" i="0" u="none" strike="noStrike" dirty="0">
                          <a:solidFill>
                            <a:srgbClr val="000000"/>
                          </a:solidFill>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90500">
                <a:tc>
                  <a:txBody>
                    <a:bodyPr/>
                    <a:lstStyle/>
                    <a:p>
                      <a:pPr algn="l" fontAlgn="b"/>
                      <a:r>
                        <a:rPr lang="it-IT" sz="1100" b="0" i="0" u="none" strike="noStrike">
                          <a:solidFill>
                            <a:srgbClr val="000000"/>
                          </a:solidFill>
                          <a:latin typeface="Calibri"/>
                        </a:rPr>
                        <a:t>esclusione con prescrizioni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r" fontAlgn="b"/>
                      <a:r>
                        <a:rPr lang="it-IT" sz="1400" b="0" i="0" u="none" strike="noStrike" dirty="0">
                          <a:solidFill>
                            <a:srgbClr val="000000"/>
                          </a:solidFill>
                          <a:latin typeface="Calibri"/>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90500">
                <a:tc>
                  <a:txBody>
                    <a:bodyPr/>
                    <a:lstStyle/>
                    <a:p>
                      <a:pPr algn="l" fontAlgn="b"/>
                      <a:r>
                        <a:rPr lang="it-IT" sz="1100" b="0" i="0" u="none" strike="noStrike">
                          <a:solidFill>
                            <a:srgbClr val="000000"/>
                          </a:solidFill>
                          <a:latin typeface="Calibri"/>
                        </a:rPr>
                        <a:t>assoggettata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r" fontAlgn="b"/>
                      <a:r>
                        <a:rPr lang="it-IT" sz="1400" b="0" i="0" u="none" strike="noStrike" dirty="0">
                          <a:solidFill>
                            <a:srgbClr val="000000"/>
                          </a:solidFill>
                          <a:latin typeface="Calibri"/>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90500">
                <a:tc>
                  <a:txBody>
                    <a:bodyPr/>
                    <a:lstStyle/>
                    <a:p>
                      <a:pPr algn="l" fontAlgn="b"/>
                      <a:r>
                        <a:rPr lang="it-IT" sz="1100" b="0" i="0" u="none" strike="noStrike">
                          <a:solidFill>
                            <a:srgbClr val="000000"/>
                          </a:solidFill>
                          <a:latin typeface="Calibri"/>
                        </a:rPr>
                        <a:t>numero medio prescrizioni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r" fontAlgn="b"/>
                      <a:r>
                        <a:rPr lang="it-IT" sz="1400" b="0" i="0" u="none" strike="noStrike" dirty="0">
                          <a:solidFill>
                            <a:srgbClr val="000000"/>
                          </a:solidFill>
                          <a:latin typeface="Calibri"/>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90500">
                <a:tc>
                  <a:txBody>
                    <a:bodyPr/>
                    <a:lstStyle/>
                    <a:p>
                      <a:pPr algn="l" fontAlgn="b"/>
                      <a:r>
                        <a:rPr lang="it-IT" sz="1100" b="0" i="0" u="none" strike="noStrike">
                          <a:solidFill>
                            <a:srgbClr val="000000"/>
                          </a:solidFill>
                          <a:latin typeface="Calibri"/>
                        </a:rPr>
                        <a:t>numero medio pareri SCA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r" fontAlgn="b"/>
                      <a:r>
                        <a:rPr lang="it-IT" sz="1400" b="0" i="0" u="none" strike="noStrike" dirty="0">
                          <a:solidFill>
                            <a:srgbClr val="000000"/>
                          </a:solidFill>
                          <a:latin typeface="Calibri"/>
                        </a:rPr>
                        <a:t>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bl>
          </a:graphicData>
        </a:graphic>
      </p:graphicFrame>
      <p:graphicFrame>
        <p:nvGraphicFramePr>
          <p:cNvPr id="13" name="Tabella 12"/>
          <p:cNvGraphicFramePr>
            <a:graphicFrameLocks noGrp="1"/>
          </p:cNvGraphicFramePr>
          <p:nvPr/>
        </p:nvGraphicFramePr>
        <p:xfrm>
          <a:off x="467544" y="4437112"/>
          <a:ext cx="3594100" cy="443865"/>
        </p:xfrm>
        <a:graphic>
          <a:graphicData uri="http://schemas.openxmlformats.org/drawingml/2006/table">
            <a:tbl>
              <a:tblPr/>
              <a:tblGrid>
                <a:gridCol w="2984500"/>
                <a:gridCol w="609600"/>
              </a:tblGrid>
              <a:tr h="190500">
                <a:tc>
                  <a:txBody>
                    <a:bodyPr/>
                    <a:lstStyle/>
                    <a:p>
                      <a:pPr algn="l" fontAlgn="b"/>
                      <a:r>
                        <a:rPr lang="it-IT" sz="1100" b="0" i="0" u="none" strike="noStrike" dirty="0">
                          <a:solidFill>
                            <a:srgbClr val="000000"/>
                          </a:solidFill>
                          <a:latin typeface="Calibri"/>
                        </a:rPr>
                        <a:t>tempistica media Verifica </a:t>
                      </a:r>
                      <a:r>
                        <a:rPr lang="it-IT" sz="1100" b="0" i="0" u="none" strike="noStrike" dirty="0" smtClean="0">
                          <a:solidFill>
                            <a:srgbClr val="000000"/>
                          </a:solidFill>
                          <a:latin typeface="Calibri"/>
                        </a:rPr>
                        <a:t>assoggettabilità</a:t>
                      </a:r>
                      <a:endParaRPr lang="it-IT" sz="1100" b="0" i="0" u="none" strike="noStrike" dirty="0">
                        <a:solidFill>
                          <a:srgbClr val="000000"/>
                        </a:solidFill>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l" fontAlgn="b"/>
                      <a:r>
                        <a:rPr lang="it-IT" sz="1100" b="0" i="0" u="none" strike="noStrike">
                          <a:solidFill>
                            <a:srgbClr val="000000"/>
                          </a:solidFill>
                          <a:latin typeface="Calibri"/>
                        </a:rPr>
                        <a:t>giorni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90500">
                <a:tc>
                  <a:txBody>
                    <a:bodyPr/>
                    <a:lstStyle/>
                    <a:p>
                      <a:pPr algn="l" fontAlgn="b"/>
                      <a:r>
                        <a:rPr lang="it-IT" sz="1100" b="0" i="0" u="none" strike="noStrike" dirty="0">
                          <a:solidFill>
                            <a:srgbClr val="000000"/>
                          </a:solidFill>
                          <a:latin typeface="Calibri"/>
                        </a:rPr>
                        <a:t>avvio consultazione a emissione provvedimento</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r" fontAlgn="b"/>
                      <a:r>
                        <a:rPr lang="it-IT" sz="1600" b="0" i="0" u="none" strike="noStrike" dirty="0">
                          <a:solidFill>
                            <a:srgbClr val="000000"/>
                          </a:solidFill>
                          <a:latin typeface="Calibri"/>
                        </a:rPr>
                        <a:t>102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bl>
          </a:graphicData>
        </a:graphic>
      </p:graphicFrame>
      <p:sp>
        <p:nvSpPr>
          <p:cNvPr id="15" name="Freccia a destra 14"/>
          <p:cNvSpPr/>
          <p:nvPr/>
        </p:nvSpPr>
        <p:spPr>
          <a:xfrm>
            <a:off x="179512" y="5229200"/>
            <a:ext cx="1440160"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90</a:t>
            </a:r>
            <a:endParaRPr lang="it-IT" dirty="0"/>
          </a:p>
        </p:txBody>
      </p:sp>
      <p:sp>
        <p:nvSpPr>
          <p:cNvPr id="17" name="Rettangolo 16"/>
          <p:cNvSpPr/>
          <p:nvPr/>
        </p:nvSpPr>
        <p:spPr>
          <a:xfrm>
            <a:off x="3203848" y="5229200"/>
            <a:ext cx="1296144"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18" name="Freccia a destra 17"/>
          <p:cNvSpPr/>
          <p:nvPr/>
        </p:nvSpPr>
        <p:spPr>
          <a:xfrm>
            <a:off x="4644008" y="5229200"/>
            <a:ext cx="936104"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60</a:t>
            </a:r>
            <a:endParaRPr lang="it-IT" dirty="0"/>
          </a:p>
        </p:txBody>
      </p:sp>
      <p:sp>
        <p:nvSpPr>
          <p:cNvPr id="20" name="Freccia a destra 19"/>
          <p:cNvSpPr/>
          <p:nvPr/>
        </p:nvSpPr>
        <p:spPr>
          <a:xfrm>
            <a:off x="1691680" y="5229200"/>
            <a:ext cx="1440160"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 90</a:t>
            </a:r>
            <a:endParaRPr lang="it-IT" dirty="0"/>
          </a:p>
        </p:txBody>
      </p:sp>
      <p:sp>
        <p:nvSpPr>
          <p:cNvPr id="21" name="Freccia a destra 20"/>
          <p:cNvSpPr/>
          <p:nvPr/>
        </p:nvSpPr>
        <p:spPr>
          <a:xfrm>
            <a:off x="5652120" y="5229200"/>
            <a:ext cx="1440160"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dirty="0" smtClean="0"/>
              <a:t>≤ 90</a:t>
            </a:r>
            <a:endParaRPr lang="it-IT" dirty="0"/>
          </a:p>
        </p:txBody>
      </p:sp>
      <p:sp>
        <p:nvSpPr>
          <p:cNvPr id="22" name="Rettangolo 21"/>
          <p:cNvSpPr/>
          <p:nvPr/>
        </p:nvSpPr>
        <p:spPr>
          <a:xfrm>
            <a:off x="7164288" y="5229200"/>
            <a:ext cx="648072"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3" name="Rettangolo 22"/>
          <p:cNvSpPr/>
          <p:nvPr/>
        </p:nvSpPr>
        <p:spPr>
          <a:xfrm>
            <a:off x="8100392" y="5229200"/>
            <a:ext cx="792088" cy="72008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4" name="CasellaDiTesto 23"/>
          <p:cNvSpPr txBox="1"/>
          <p:nvPr/>
        </p:nvSpPr>
        <p:spPr>
          <a:xfrm>
            <a:off x="179512" y="6021288"/>
            <a:ext cx="1296144" cy="307777"/>
          </a:xfrm>
          <a:prstGeom prst="rect">
            <a:avLst/>
          </a:prstGeom>
          <a:noFill/>
        </p:spPr>
        <p:txBody>
          <a:bodyPr wrap="square" rtlCol="0">
            <a:spAutoFit/>
          </a:bodyPr>
          <a:lstStyle/>
          <a:p>
            <a:pPr algn="ctr"/>
            <a:r>
              <a:rPr lang="it-IT" sz="1400" smtClean="0"/>
              <a:t>Ver-AS</a:t>
            </a:r>
            <a:endParaRPr lang="it-IT" sz="1400" dirty="0"/>
          </a:p>
        </p:txBody>
      </p:sp>
      <p:sp>
        <p:nvSpPr>
          <p:cNvPr id="25" name="CasellaDiTesto 24"/>
          <p:cNvSpPr txBox="1"/>
          <p:nvPr/>
        </p:nvSpPr>
        <p:spPr>
          <a:xfrm>
            <a:off x="1691680" y="6021288"/>
            <a:ext cx="1296144" cy="307777"/>
          </a:xfrm>
          <a:prstGeom prst="rect">
            <a:avLst/>
          </a:prstGeom>
          <a:noFill/>
        </p:spPr>
        <p:txBody>
          <a:bodyPr wrap="square" rtlCol="0">
            <a:spAutoFit/>
          </a:bodyPr>
          <a:lstStyle/>
          <a:p>
            <a:pPr algn="ctr"/>
            <a:r>
              <a:rPr lang="it-IT" sz="1400" dirty="0" err="1" smtClean="0"/>
              <a:t>scoping</a:t>
            </a:r>
            <a:endParaRPr lang="it-IT" sz="1400" dirty="0"/>
          </a:p>
        </p:txBody>
      </p:sp>
      <p:sp>
        <p:nvSpPr>
          <p:cNvPr id="26" name="CasellaDiTesto 25"/>
          <p:cNvSpPr txBox="1"/>
          <p:nvPr/>
        </p:nvSpPr>
        <p:spPr>
          <a:xfrm>
            <a:off x="3275856" y="6021288"/>
            <a:ext cx="1080120" cy="307777"/>
          </a:xfrm>
          <a:prstGeom prst="rect">
            <a:avLst/>
          </a:prstGeom>
          <a:noFill/>
        </p:spPr>
        <p:txBody>
          <a:bodyPr wrap="square" rtlCol="0">
            <a:spAutoFit/>
          </a:bodyPr>
          <a:lstStyle/>
          <a:p>
            <a:pPr algn="ctr"/>
            <a:r>
              <a:rPr lang="it-IT" sz="1400" dirty="0" smtClean="0"/>
              <a:t>PP e RA</a:t>
            </a:r>
            <a:endParaRPr lang="it-IT" sz="1400" dirty="0"/>
          </a:p>
        </p:txBody>
      </p:sp>
      <p:sp>
        <p:nvSpPr>
          <p:cNvPr id="27" name="CasellaDiTesto 26"/>
          <p:cNvSpPr txBox="1"/>
          <p:nvPr/>
        </p:nvSpPr>
        <p:spPr>
          <a:xfrm>
            <a:off x="4355976" y="6021288"/>
            <a:ext cx="1656184" cy="307777"/>
          </a:xfrm>
          <a:prstGeom prst="rect">
            <a:avLst/>
          </a:prstGeom>
          <a:noFill/>
        </p:spPr>
        <p:txBody>
          <a:bodyPr wrap="square" rtlCol="0">
            <a:spAutoFit/>
          </a:bodyPr>
          <a:lstStyle/>
          <a:p>
            <a:r>
              <a:rPr lang="it-IT" sz="1400" dirty="0" smtClean="0"/>
              <a:t>consultazione</a:t>
            </a:r>
            <a:endParaRPr lang="it-IT" sz="1400" dirty="0"/>
          </a:p>
        </p:txBody>
      </p:sp>
      <p:sp>
        <p:nvSpPr>
          <p:cNvPr id="28" name="CasellaDiTesto 27"/>
          <p:cNvSpPr txBox="1"/>
          <p:nvPr/>
        </p:nvSpPr>
        <p:spPr>
          <a:xfrm>
            <a:off x="5796136" y="5923637"/>
            <a:ext cx="1152128" cy="523220"/>
          </a:xfrm>
          <a:prstGeom prst="rect">
            <a:avLst/>
          </a:prstGeom>
          <a:noFill/>
        </p:spPr>
        <p:txBody>
          <a:bodyPr wrap="square" rtlCol="0">
            <a:spAutoFit/>
          </a:bodyPr>
          <a:lstStyle/>
          <a:p>
            <a:pPr algn="ctr"/>
            <a:r>
              <a:rPr lang="it-IT" sz="1400" dirty="0" smtClean="0"/>
              <a:t>parere motivato</a:t>
            </a:r>
            <a:endParaRPr lang="it-IT" sz="1400" dirty="0"/>
          </a:p>
        </p:txBody>
      </p:sp>
      <p:sp>
        <p:nvSpPr>
          <p:cNvPr id="29" name="CasellaDiTesto 28"/>
          <p:cNvSpPr txBox="1"/>
          <p:nvPr/>
        </p:nvSpPr>
        <p:spPr>
          <a:xfrm>
            <a:off x="7092280" y="6021288"/>
            <a:ext cx="1152128" cy="307777"/>
          </a:xfrm>
          <a:prstGeom prst="rect">
            <a:avLst/>
          </a:prstGeom>
          <a:noFill/>
        </p:spPr>
        <p:txBody>
          <a:bodyPr wrap="square" rtlCol="0">
            <a:spAutoFit/>
          </a:bodyPr>
          <a:lstStyle/>
          <a:p>
            <a:r>
              <a:rPr lang="it-IT" sz="1400" dirty="0" smtClean="0"/>
              <a:t>revisione</a:t>
            </a:r>
            <a:endParaRPr lang="it-IT" sz="1400" dirty="0"/>
          </a:p>
        </p:txBody>
      </p:sp>
      <p:sp>
        <p:nvSpPr>
          <p:cNvPr id="30" name="CasellaDiTesto 29"/>
          <p:cNvSpPr txBox="1"/>
          <p:nvPr/>
        </p:nvSpPr>
        <p:spPr>
          <a:xfrm>
            <a:off x="7884368" y="6021288"/>
            <a:ext cx="1259632" cy="307777"/>
          </a:xfrm>
          <a:prstGeom prst="rect">
            <a:avLst/>
          </a:prstGeom>
          <a:noFill/>
        </p:spPr>
        <p:txBody>
          <a:bodyPr wrap="square" rtlCol="0">
            <a:spAutoFit/>
          </a:bodyPr>
          <a:lstStyle/>
          <a:p>
            <a:r>
              <a:rPr lang="it-IT" sz="1400" dirty="0" smtClean="0"/>
              <a:t>approvazione</a:t>
            </a:r>
            <a:endParaRPr lang="it-IT" sz="14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19872" y="0"/>
            <a:ext cx="5724128" cy="620688"/>
          </a:xfrm>
          <a:ln>
            <a:solidFill>
              <a:schemeClr val="tx1"/>
            </a:solidFill>
          </a:ln>
        </p:spPr>
        <p:txBody>
          <a:bodyPr>
            <a:normAutofit fontScale="90000"/>
          </a:bodyPr>
          <a:lstStyle/>
          <a:p>
            <a:r>
              <a:rPr lang="it-IT" sz="1600" dirty="0" smtClean="0">
                <a:solidFill>
                  <a:schemeClr val="tx1"/>
                </a:solidFill>
              </a:rPr>
              <a:t/>
            </a:r>
            <a:br>
              <a:rPr lang="it-IT" sz="1600" dirty="0" smtClean="0">
                <a:solidFill>
                  <a:schemeClr val="tx1"/>
                </a:solidFill>
              </a:rPr>
            </a:br>
            <a:r>
              <a:rPr lang="it-IT" sz="1600" dirty="0"/>
              <a:t/>
            </a:r>
            <a:br>
              <a:rPr lang="it-IT" sz="1600" dirty="0"/>
            </a:br>
            <a:r>
              <a:rPr lang="it-IT" sz="1600" dirty="0" smtClean="0">
                <a:solidFill>
                  <a:schemeClr val="tx1"/>
                </a:solidFill>
              </a:rPr>
              <a:t>Il ruolo della VAS quale strumento di indirizzo e supporto alle scelte di pianificazione</a:t>
            </a:r>
            <a:r>
              <a:rPr lang="it-IT" dirty="0" smtClean="0">
                <a:solidFill>
                  <a:schemeClr val="tx1"/>
                </a:solidFill>
              </a:rPr>
              <a:t/>
            </a:r>
            <a:br>
              <a:rPr lang="it-IT" dirty="0" smtClean="0">
                <a:solidFill>
                  <a:schemeClr val="tx1"/>
                </a:solidFill>
              </a:rPr>
            </a:br>
            <a:endParaRPr lang="it-IT" dirty="0"/>
          </a:p>
        </p:txBody>
      </p:sp>
      <p:sp>
        <p:nvSpPr>
          <p:cNvPr id="3" name="Segnaposto contenuto 2"/>
          <p:cNvSpPr>
            <a:spLocks noGrp="1"/>
          </p:cNvSpPr>
          <p:nvPr>
            <p:ph idx="1"/>
          </p:nvPr>
        </p:nvSpPr>
        <p:spPr>
          <a:xfrm>
            <a:off x="395536" y="908720"/>
            <a:ext cx="8229600" cy="576064"/>
          </a:xfrm>
        </p:spPr>
        <p:txBody>
          <a:bodyPr/>
          <a:lstStyle/>
          <a:p>
            <a:pPr algn="ctr">
              <a:buNone/>
            </a:pPr>
            <a:r>
              <a:rPr lang="it-IT" sz="2800" b="1" dirty="0"/>
              <a:t>Il monitoraggio dell’attuazione della VAS in Italia.</a:t>
            </a:r>
            <a:endParaRPr lang="it-IT" sz="2800" dirty="0"/>
          </a:p>
          <a:p>
            <a:pPr algn="ctr">
              <a:buNone/>
            </a:pPr>
            <a:endParaRPr lang="it-IT" dirty="0"/>
          </a:p>
        </p:txBody>
      </p:sp>
      <p:pic>
        <p:nvPicPr>
          <p:cNvPr id="4" name="Immagine 3" descr="head.jpg"/>
          <p:cNvPicPr>
            <a:picLocks noChangeAspect="1"/>
          </p:cNvPicPr>
          <p:nvPr/>
        </p:nvPicPr>
        <p:blipFill>
          <a:blip r:embed="rId3" cstate="print"/>
          <a:stretch>
            <a:fillRect/>
          </a:stretch>
        </p:blipFill>
        <p:spPr>
          <a:xfrm>
            <a:off x="0" y="1"/>
            <a:ext cx="3419872" cy="606462"/>
          </a:xfrm>
          <a:prstGeom prst="rect">
            <a:avLst/>
          </a:prstGeom>
        </p:spPr>
      </p:pic>
      <p:sp>
        <p:nvSpPr>
          <p:cNvPr id="5" name="CasellaDiTesto 4"/>
          <p:cNvSpPr txBox="1"/>
          <p:nvPr/>
        </p:nvSpPr>
        <p:spPr>
          <a:xfrm>
            <a:off x="1475656" y="1484784"/>
            <a:ext cx="6624736" cy="369332"/>
          </a:xfrm>
          <a:prstGeom prst="rect">
            <a:avLst/>
          </a:prstGeom>
          <a:noFill/>
        </p:spPr>
        <p:txBody>
          <a:bodyPr wrap="square" rtlCol="0">
            <a:spAutoFit/>
          </a:bodyPr>
          <a:lstStyle/>
          <a:p>
            <a:pPr algn="ctr"/>
            <a:r>
              <a:rPr lang="it-IT" dirty="0" smtClean="0"/>
              <a:t>Le procedure di VAS nazionali dal 2009 al 2013</a:t>
            </a:r>
            <a:endParaRPr lang="it-IT" dirty="0"/>
          </a:p>
        </p:txBody>
      </p:sp>
      <p:sp>
        <p:nvSpPr>
          <p:cNvPr id="6" name="CasellaDiTesto 5"/>
          <p:cNvSpPr txBox="1"/>
          <p:nvPr/>
        </p:nvSpPr>
        <p:spPr>
          <a:xfrm>
            <a:off x="539552" y="1916832"/>
            <a:ext cx="2376264" cy="369332"/>
          </a:xfrm>
          <a:prstGeom prst="rect">
            <a:avLst/>
          </a:prstGeom>
          <a:noFill/>
        </p:spPr>
        <p:txBody>
          <a:bodyPr wrap="square" rtlCol="0">
            <a:spAutoFit/>
          </a:bodyPr>
          <a:lstStyle/>
          <a:p>
            <a:r>
              <a:rPr lang="it-IT" dirty="0" smtClean="0"/>
              <a:t>La partecipazione </a:t>
            </a:r>
            <a:endParaRPr lang="it-IT" dirty="0"/>
          </a:p>
        </p:txBody>
      </p:sp>
      <p:graphicFrame>
        <p:nvGraphicFramePr>
          <p:cNvPr id="7" name="Tabella 6"/>
          <p:cNvGraphicFramePr>
            <a:graphicFrameLocks noGrp="1"/>
          </p:cNvGraphicFramePr>
          <p:nvPr>
            <p:extLst>
              <p:ext uri="{D42A27DB-BD31-4B8C-83A1-F6EECF244321}">
                <p14:modId xmlns:p14="http://schemas.microsoft.com/office/powerpoint/2010/main" val="2462844091"/>
              </p:ext>
            </p:extLst>
          </p:nvPr>
        </p:nvGraphicFramePr>
        <p:xfrm>
          <a:off x="467544" y="2276872"/>
          <a:ext cx="8229600" cy="4411436"/>
        </p:xfrm>
        <a:graphic>
          <a:graphicData uri="http://schemas.openxmlformats.org/drawingml/2006/table">
            <a:tbl>
              <a:tblPr>
                <a:tableStyleId>{5C22544A-7EE6-4342-B048-85BDC9FD1C3A}</a:tableStyleId>
              </a:tblPr>
              <a:tblGrid>
                <a:gridCol w="590685"/>
                <a:gridCol w="5673039"/>
                <a:gridCol w="655292"/>
                <a:gridCol w="655292"/>
                <a:gridCol w="655292"/>
              </a:tblGrid>
              <a:tr h="184796">
                <a:tc>
                  <a:txBody>
                    <a:bodyPr/>
                    <a:lstStyle/>
                    <a:p>
                      <a:pPr algn="l" fontAlgn="b"/>
                      <a:r>
                        <a:rPr lang="it-IT" sz="1100" u="none" strike="noStrike" dirty="0">
                          <a:effectLst/>
                        </a:rPr>
                        <a:t>Anno</a:t>
                      </a:r>
                      <a:endParaRPr lang="it-IT" sz="11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fontAlgn="b"/>
                      <a:r>
                        <a:rPr lang="it-IT" sz="1100" u="none" strike="noStrike" dirty="0">
                          <a:effectLst/>
                        </a:rPr>
                        <a:t>Piano / Programma</a:t>
                      </a:r>
                      <a:endParaRPr lang="it-IT" sz="11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fontAlgn="b"/>
                      <a:r>
                        <a:rPr lang="it-IT" sz="1100" u="none" strike="noStrike">
                          <a:effectLst/>
                        </a:rPr>
                        <a:t>AA.PP</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fontAlgn="b"/>
                      <a:r>
                        <a:rPr lang="it-IT" sz="1100" u="none" strike="noStrike">
                          <a:effectLst/>
                        </a:rPr>
                        <a:t> pubblico</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ctr" fontAlgn="b"/>
                      <a:r>
                        <a:rPr lang="it-IT" sz="1100" u="none" strike="noStrike">
                          <a:effectLst/>
                        </a:rPr>
                        <a:t>totale</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84796">
                <a:tc>
                  <a:txBody>
                    <a:bodyPr/>
                    <a:lstStyle/>
                    <a:p>
                      <a:pPr algn="r" fontAlgn="b"/>
                      <a:r>
                        <a:rPr lang="it-IT" sz="1100" u="none" strike="noStrike">
                          <a:effectLst/>
                        </a:rPr>
                        <a:t>2008</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fontAlgn="b"/>
                      <a:r>
                        <a:rPr lang="it-IT" sz="1100" u="none" strike="noStrike" dirty="0" err="1">
                          <a:effectLst/>
                        </a:rPr>
                        <a:t>PdS</a:t>
                      </a:r>
                      <a:r>
                        <a:rPr lang="it-IT" sz="1100" u="none" strike="noStrike" dirty="0">
                          <a:effectLst/>
                        </a:rPr>
                        <a:t> Terna 2008</a:t>
                      </a:r>
                      <a:endParaRPr lang="it-IT" sz="11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dirty="0">
                          <a:effectLst/>
                        </a:rPr>
                        <a:t>13</a:t>
                      </a:r>
                      <a:endParaRPr lang="it-IT" sz="12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3</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16</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84796">
                <a:tc>
                  <a:txBody>
                    <a:bodyPr/>
                    <a:lstStyle/>
                    <a:p>
                      <a:pPr algn="r" fontAlgn="b"/>
                      <a:r>
                        <a:rPr lang="it-IT" sz="1100" u="none" strike="noStrike">
                          <a:effectLst/>
                        </a:rPr>
                        <a:t>2008</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fontAlgn="b"/>
                      <a:r>
                        <a:rPr lang="it-IT" sz="1100" u="none" strike="noStrike" dirty="0">
                          <a:effectLst/>
                        </a:rPr>
                        <a:t>POIN Attrattori Culturali</a:t>
                      </a:r>
                      <a:endParaRPr lang="it-IT" sz="11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dirty="0">
                          <a:effectLst/>
                        </a:rPr>
                        <a:t>6</a:t>
                      </a:r>
                      <a:endParaRPr lang="it-IT" sz="12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dirty="0">
                          <a:effectLst/>
                        </a:rPr>
                        <a:t>2</a:t>
                      </a:r>
                      <a:endParaRPr lang="it-IT" sz="12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8</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84796">
                <a:tc>
                  <a:txBody>
                    <a:bodyPr/>
                    <a:lstStyle/>
                    <a:p>
                      <a:pPr algn="r" fontAlgn="b"/>
                      <a:r>
                        <a:rPr lang="it-IT" sz="1100" u="none" strike="noStrike">
                          <a:effectLst/>
                        </a:rPr>
                        <a:t>2009</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fontAlgn="b"/>
                      <a:r>
                        <a:rPr lang="it-IT" sz="1100" u="none" strike="noStrike" dirty="0" err="1">
                          <a:effectLst/>
                        </a:rPr>
                        <a:t>PdS</a:t>
                      </a:r>
                      <a:r>
                        <a:rPr lang="it-IT" sz="1100" u="none" strike="noStrike" dirty="0">
                          <a:effectLst/>
                        </a:rPr>
                        <a:t> Terna 2009</a:t>
                      </a:r>
                      <a:endParaRPr lang="it-IT" sz="11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19</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dirty="0">
                          <a:effectLst/>
                        </a:rPr>
                        <a:t>1</a:t>
                      </a:r>
                      <a:endParaRPr lang="it-IT" sz="12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20</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84796">
                <a:tc>
                  <a:txBody>
                    <a:bodyPr/>
                    <a:lstStyle/>
                    <a:p>
                      <a:pPr algn="r" fontAlgn="b"/>
                      <a:r>
                        <a:rPr lang="it-IT" sz="1100" u="none" strike="noStrike">
                          <a:effectLst/>
                        </a:rPr>
                        <a:t>2010</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fontAlgn="b"/>
                      <a:r>
                        <a:rPr lang="it-IT" sz="1100" u="none" strike="noStrike">
                          <a:effectLst/>
                        </a:rPr>
                        <a:t>PGDI Alpi orientali</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18</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dirty="0">
                          <a:effectLst/>
                        </a:rPr>
                        <a:t>20</a:t>
                      </a:r>
                      <a:endParaRPr lang="it-IT" sz="12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38</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84796">
                <a:tc>
                  <a:txBody>
                    <a:bodyPr/>
                    <a:lstStyle/>
                    <a:p>
                      <a:pPr algn="r" fontAlgn="b"/>
                      <a:r>
                        <a:rPr lang="it-IT" sz="1100" u="none" strike="noStrike">
                          <a:effectLst/>
                        </a:rPr>
                        <a:t>2010</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fontAlgn="b"/>
                      <a:r>
                        <a:rPr lang="it-IT" sz="1100" u="none" strike="noStrike">
                          <a:effectLst/>
                        </a:rPr>
                        <a:t>PGDI Appennino Centrale</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8</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dirty="0">
                          <a:effectLst/>
                        </a:rPr>
                        <a:t>2</a:t>
                      </a:r>
                      <a:endParaRPr lang="it-IT" sz="12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10</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84796">
                <a:tc>
                  <a:txBody>
                    <a:bodyPr/>
                    <a:lstStyle/>
                    <a:p>
                      <a:pPr algn="r" fontAlgn="b"/>
                      <a:r>
                        <a:rPr lang="it-IT" sz="1100" u="none" strike="noStrike">
                          <a:effectLst/>
                        </a:rPr>
                        <a:t>2010</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fontAlgn="b"/>
                      <a:r>
                        <a:rPr lang="it-IT" sz="1100" u="none" strike="noStrike">
                          <a:effectLst/>
                        </a:rPr>
                        <a:t>PGDI Appennino Meridionale</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6</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dirty="0">
                          <a:effectLst/>
                        </a:rPr>
                        <a:t>1</a:t>
                      </a:r>
                      <a:endParaRPr lang="it-IT" sz="12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7</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84796">
                <a:tc>
                  <a:txBody>
                    <a:bodyPr/>
                    <a:lstStyle/>
                    <a:p>
                      <a:pPr algn="r" fontAlgn="b"/>
                      <a:r>
                        <a:rPr lang="it-IT" sz="1100" u="none" strike="noStrike">
                          <a:effectLst/>
                        </a:rPr>
                        <a:t>2010</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fontAlgn="b"/>
                      <a:r>
                        <a:rPr lang="it-IT" sz="1100" u="none" strike="noStrike">
                          <a:effectLst/>
                        </a:rPr>
                        <a:t>PGDI Appennino Settentrionale</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16</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dirty="0">
                          <a:effectLst/>
                        </a:rPr>
                        <a:t>3</a:t>
                      </a:r>
                      <a:endParaRPr lang="it-IT" sz="12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19</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84796">
                <a:tc>
                  <a:txBody>
                    <a:bodyPr/>
                    <a:lstStyle/>
                    <a:p>
                      <a:pPr algn="r" fontAlgn="b"/>
                      <a:r>
                        <a:rPr lang="it-IT" sz="1100" u="none" strike="noStrike">
                          <a:effectLst/>
                        </a:rPr>
                        <a:t>2010</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fontAlgn="b"/>
                      <a:r>
                        <a:rPr lang="it-IT" sz="1100" u="none" strike="noStrike">
                          <a:effectLst/>
                        </a:rPr>
                        <a:t>PGDI Fiume Serchio</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dirty="0">
                          <a:effectLst/>
                        </a:rPr>
                        <a:t>7</a:t>
                      </a:r>
                      <a:endParaRPr lang="it-IT" sz="12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12</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dirty="0">
                          <a:effectLst/>
                        </a:rPr>
                        <a:t>19</a:t>
                      </a:r>
                      <a:endParaRPr lang="it-IT" sz="12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84796">
                <a:tc>
                  <a:txBody>
                    <a:bodyPr/>
                    <a:lstStyle/>
                    <a:p>
                      <a:pPr algn="r" fontAlgn="b"/>
                      <a:r>
                        <a:rPr lang="it-IT" sz="1100" u="none" strike="noStrike">
                          <a:effectLst/>
                        </a:rPr>
                        <a:t>2010</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fontAlgn="b"/>
                      <a:r>
                        <a:rPr lang="it-IT" sz="1100" u="none" strike="noStrike">
                          <a:effectLst/>
                        </a:rPr>
                        <a:t>PGDI Fiume Po</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19</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9</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dirty="0">
                          <a:effectLst/>
                        </a:rPr>
                        <a:t>28</a:t>
                      </a:r>
                      <a:endParaRPr lang="it-IT" sz="12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84796">
                <a:tc>
                  <a:txBody>
                    <a:bodyPr/>
                    <a:lstStyle/>
                    <a:p>
                      <a:pPr algn="r" fontAlgn="b"/>
                      <a:r>
                        <a:rPr lang="it-IT" sz="1100" u="none" strike="noStrike">
                          <a:effectLst/>
                        </a:rPr>
                        <a:t>2010</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fontAlgn="b"/>
                      <a:r>
                        <a:rPr lang="it-IT" sz="1100" u="none" strike="noStrike">
                          <a:effectLst/>
                        </a:rPr>
                        <a:t>PGDI Sardegna</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12</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4</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dirty="0">
                          <a:effectLst/>
                        </a:rPr>
                        <a:t>16</a:t>
                      </a:r>
                      <a:endParaRPr lang="it-IT" sz="12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84796">
                <a:tc>
                  <a:txBody>
                    <a:bodyPr/>
                    <a:lstStyle/>
                    <a:p>
                      <a:pPr algn="r" fontAlgn="b"/>
                      <a:r>
                        <a:rPr lang="it-IT" sz="1100" u="none" strike="noStrike">
                          <a:effectLst/>
                        </a:rPr>
                        <a:t>2010</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fontAlgn="b"/>
                      <a:r>
                        <a:rPr lang="it-IT" sz="1100" u="none" strike="noStrike">
                          <a:effectLst/>
                        </a:rPr>
                        <a:t>PGDI Sicilia</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2</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1</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dirty="0">
                          <a:effectLst/>
                        </a:rPr>
                        <a:t>3</a:t>
                      </a:r>
                      <a:endParaRPr lang="it-IT" sz="12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84796">
                <a:tc>
                  <a:txBody>
                    <a:bodyPr/>
                    <a:lstStyle/>
                    <a:p>
                      <a:pPr algn="r" fontAlgn="b"/>
                      <a:r>
                        <a:rPr lang="it-IT" sz="1100" u="none" strike="noStrike">
                          <a:effectLst/>
                        </a:rPr>
                        <a:t>2010</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fontAlgn="b"/>
                      <a:r>
                        <a:rPr lang="it-IT" sz="1100" u="none" strike="noStrike">
                          <a:effectLst/>
                        </a:rPr>
                        <a:t>PdS Terna 2010</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22</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1</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dirty="0">
                          <a:effectLst/>
                        </a:rPr>
                        <a:t>23</a:t>
                      </a:r>
                      <a:endParaRPr lang="it-IT" sz="12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84796">
                <a:tc>
                  <a:txBody>
                    <a:bodyPr/>
                    <a:lstStyle/>
                    <a:p>
                      <a:pPr algn="r" fontAlgn="b"/>
                      <a:r>
                        <a:rPr lang="it-IT" sz="1100" u="none" strike="noStrike">
                          <a:effectLst/>
                        </a:rPr>
                        <a:t>2010</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fontAlgn="b"/>
                      <a:r>
                        <a:rPr lang="it-IT" sz="1100" u="none" strike="noStrike">
                          <a:effectLst/>
                        </a:rPr>
                        <a:t>PSS Valle fiume Po</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2</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6</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dirty="0">
                          <a:effectLst/>
                        </a:rPr>
                        <a:t>8</a:t>
                      </a:r>
                      <a:endParaRPr lang="it-IT" sz="12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84796">
                <a:tc>
                  <a:txBody>
                    <a:bodyPr/>
                    <a:lstStyle/>
                    <a:p>
                      <a:pPr algn="r" fontAlgn="b"/>
                      <a:r>
                        <a:rPr lang="it-IT" sz="1100" u="none" strike="noStrike">
                          <a:effectLst/>
                        </a:rPr>
                        <a:t>2010</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fontAlgn="b"/>
                      <a:r>
                        <a:rPr lang="it-IT" sz="1100" u="none" strike="noStrike">
                          <a:effectLst/>
                        </a:rPr>
                        <a:t>PAN FAS R&amp;C</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4</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0</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dirty="0">
                          <a:effectLst/>
                        </a:rPr>
                        <a:t>4</a:t>
                      </a:r>
                      <a:endParaRPr lang="it-IT" sz="12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84796">
                <a:tc>
                  <a:txBody>
                    <a:bodyPr/>
                    <a:lstStyle/>
                    <a:p>
                      <a:pPr algn="r" fontAlgn="b"/>
                      <a:r>
                        <a:rPr lang="it-IT" sz="1100" u="none" strike="noStrike">
                          <a:effectLst/>
                        </a:rPr>
                        <a:t>2011</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fontAlgn="b"/>
                      <a:r>
                        <a:rPr lang="it-IT" sz="1100" u="none" strike="noStrike">
                          <a:effectLst/>
                        </a:rPr>
                        <a:t>Programma Strategico Speciale Bonifica sito nazionale Fidenza</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6</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0</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dirty="0">
                          <a:effectLst/>
                        </a:rPr>
                        <a:t>6</a:t>
                      </a:r>
                      <a:endParaRPr lang="it-IT" sz="12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84796">
                <a:tc>
                  <a:txBody>
                    <a:bodyPr/>
                    <a:lstStyle/>
                    <a:p>
                      <a:pPr algn="r" fontAlgn="b"/>
                      <a:r>
                        <a:rPr lang="it-IT" sz="1100" u="none" strike="noStrike">
                          <a:effectLst/>
                        </a:rPr>
                        <a:t>2011</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fontAlgn="b"/>
                      <a:r>
                        <a:rPr lang="it-IT" sz="1100" u="none" strike="noStrike">
                          <a:effectLst/>
                        </a:rPr>
                        <a:t>Programma Attuativo Nazionale (PAN) FAS "Competitività dei sistemi agricoli e rurali"</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19</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0</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dirty="0">
                          <a:effectLst/>
                        </a:rPr>
                        <a:t>19</a:t>
                      </a:r>
                      <a:endParaRPr lang="it-IT" sz="12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84796">
                <a:tc>
                  <a:txBody>
                    <a:bodyPr/>
                    <a:lstStyle/>
                    <a:p>
                      <a:pPr algn="r" fontAlgn="b"/>
                      <a:r>
                        <a:rPr lang="it-IT" sz="1100" u="none" strike="noStrike">
                          <a:effectLst/>
                        </a:rPr>
                        <a:t>2012</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fontAlgn="b"/>
                      <a:r>
                        <a:rPr lang="it-IT" sz="1100" u="none" strike="noStrike">
                          <a:effectLst/>
                        </a:rPr>
                        <a:t>PdS Terna 2011</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43</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0</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dirty="0">
                          <a:effectLst/>
                        </a:rPr>
                        <a:t>43</a:t>
                      </a:r>
                      <a:endParaRPr lang="it-IT" sz="12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84796">
                <a:tc>
                  <a:txBody>
                    <a:bodyPr/>
                    <a:lstStyle/>
                    <a:p>
                      <a:pPr algn="r" fontAlgn="b"/>
                      <a:r>
                        <a:rPr lang="it-IT" sz="1100" u="none" strike="noStrike">
                          <a:effectLst/>
                        </a:rPr>
                        <a:t>2012</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fontAlgn="b"/>
                      <a:r>
                        <a:rPr lang="it-IT" sz="1100" u="none" strike="noStrike">
                          <a:effectLst/>
                        </a:rPr>
                        <a:t>Piano di Bacino - Stralcio bilancio idrico del Bacino del Lago di Massaciuccoli</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3</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0</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dirty="0">
                          <a:effectLst/>
                        </a:rPr>
                        <a:t>3</a:t>
                      </a:r>
                      <a:endParaRPr lang="it-IT" sz="12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84796">
                <a:tc>
                  <a:txBody>
                    <a:bodyPr/>
                    <a:lstStyle/>
                    <a:p>
                      <a:pPr algn="r" fontAlgn="b"/>
                      <a:r>
                        <a:rPr lang="it-IT" sz="1100" u="none" strike="noStrike">
                          <a:effectLst/>
                        </a:rPr>
                        <a:t>2012</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fontAlgn="b"/>
                      <a:r>
                        <a:rPr lang="it-IT" sz="1100" u="none" strike="noStrike">
                          <a:effectLst/>
                        </a:rPr>
                        <a:t>Piano di Bacino - Stralcio bilancio idrico - Fiume Arno</a:t>
                      </a:r>
                      <a:endParaRPr lang="it-IT" sz="11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5</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a:effectLst/>
                        </a:rPr>
                        <a:t>0</a:t>
                      </a:r>
                      <a:endParaRPr lang="it-IT" sz="1200" b="0" i="0" u="none" strike="noStrike">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u="none" strike="noStrike" dirty="0">
                          <a:effectLst/>
                        </a:rPr>
                        <a:t>5</a:t>
                      </a:r>
                      <a:endParaRPr lang="it-IT" sz="12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84796">
                <a:tc>
                  <a:txBody>
                    <a:bodyPr/>
                    <a:lstStyle/>
                    <a:p>
                      <a:pPr algn="r" fontAlgn="b"/>
                      <a:r>
                        <a:rPr lang="it-IT" sz="1100" b="0" i="0" u="none" strike="noStrike" dirty="0" smtClean="0">
                          <a:solidFill>
                            <a:srgbClr val="000000"/>
                          </a:solidFill>
                          <a:effectLst/>
                          <a:latin typeface="Calibri"/>
                        </a:rPr>
                        <a:t>2014</a:t>
                      </a:r>
                      <a:endParaRPr lang="it-IT" sz="11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fontAlgn="b"/>
                      <a:r>
                        <a:rPr lang="it-IT" sz="1100" b="0" i="0" u="none" strike="noStrike" dirty="0" smtClean="0">
                          <a:solidFill>
                            <a:srgbClr val="000000"/>
                          </a:solidFill>
                          <a:effectLst/>
                          <a:latin typeface="+mn-lt"/>
                        </a:rPr>
                        <a:t>Piano di Gestione della Riserva Naturale Statale "</a:t>
                      </a:r>
                      <a:r>
                        <a:rPr lang="it-IT" sz="1100" b="0" i="0" u="none" strike="noStrike" dirty="0" err="1" smtClean="0">
                          <a:solidFill>
                            <a:srgbClr val="000000"/>
                          </a:solidFill>
                          <a:effectLst/>
                          <a:latin typeface="+mn-lt"/>
                        </a:rPr>
                        <a:t>Tresero</a:t>
                      </a:r>
                      <a:r>
                        <a:rPr lang="it-IT" sz="1100" b="0" i="0" u="none" strike="noStrike" dirty="0" smtClean="0">
                          <a:solidFill>
                            <a:srgbClr val="000000"/>
                          </a:solidFill>
                          <a:effectLst/>
                          <a:latin typeface="+mn-lt"/>
                        </a:rPr>
                        <a:t> - Dosso del </a:t>
                      </a:r>
                      <a:r>
                        <a:rPr lang="it-IT" sz="1100" b="0" i="0" u="none" strike="noStrike" dirty="0" err="1" smtClean="0">
                          <a:solidFill>
                            <a:srgbClr val="000000"/>
                          </a:solidFill>
                          <a:effectLst/>
                          <a:latin typeface="+mn-lt"/>
                        </a:rPr>
                        <a:t>Vallon</a:t>
                      </a:r>
                      <a:r>
                        <a:rPr lang="it-IT" sz="1100" b="0" i="0" u="none" strike="noStrike" dirty="0" smtClean="0">
                          <a:solidFill>
                            <a:srgbClr val="000000"/>
                          </a:solidFill>
                          <a:effectLst/>
                          <a:latin typeface="+mn-lt"/>
                        </a:rPr>
                        <a:t>"</a:t>
                      </a:r>
                      <a:endParaRPr lang="it-IT" sz="11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b="0" i="0" u="none" strike="noStrike" dirty="0" smtClean="0">
                          <a:solidFill>
                            <a:srgbClr val="000000"/>
                          </a:solidFill>
                          <a:effectLst/>
                          <a:latin typeface="Calibri"/>
                        </a:rPr>
                        <a:t>4</a:t>
                      </a:r>
                      <a:endParaRPr lang="it-IT" sz="12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b="0" i="0" u="none" strike="noStrike" dirty="0" smtClean="0">
                          <a:solidFill>
                            <a:srgbClr val="000000"/>
                          </a:solidFill>
                          <a:effectLst/>
                          <a:latin typeface="Calibri"/>
                        </a:rPr>
                        <a:t>3</a:t>
                      </a:r>
                      <a:endParaRPr lang="it-IT" sz="12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b="0" i="0" u="none" strike="noStrike" dirty="0" smtClean="0">
                          <a:solidFill>
                            <a:srgbClr val="000000"/>
                          </a:solidFill>
                          <a:effectLst/>
                          <a:latin typeface="Calibri"/>
                        </a:rPr>
                        <a:t>7</a:t>
                      </a:r>
                      <a:endParaRPr lang="it-IT" sz="12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84796">
                <a:tc>
                  <a:txBody>
                    <a:bodyPr/>
                    <a:lstStyle/>
                    <a:p>
                      <a:pPr algn="r" fontAlgn="b"/>
                      <a:r>
                        <a:rPr lang="it-IT" sz="1100" b="0" i="0" u="none" strike="noStrike" dirty="0" smtClean="0">
                          <a:solidFill>
                            <a:srgbClr val="000000"/>
                          </a:solidFill>
                          <a:effectLst/>
                          <a:latin typeface="Calibri"/>
                        </a:rPr>
                        <a:t>2014</a:t>
                      </a:r>
                      <a:endParaRPr lang="it-IT" sz="11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fontAlgn="b"/>
                      <a:r>
                        <a:rPr lang="it-IT" sz="1100" b="0" i="0" u="none" strike="noStrike" dirty="0" smtClean="0">
                          <a:solidFill>
                            <a:srgbClr val="000000"/>
                          </a:solidFill>
                          <a:effectLst/>
                          <a:latin typeface="+mn-lt"/>
                        </a:rPr>
                        <a:t>Piano di Sviluppo della Rete Trasmissione elettrica Nazionale 2012</a:t>
                      </a:r>
                      <a:endParaRPr lang="it-IT" sz="11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b="0" i="0" u="none" strike="noStrike" dirty="0" smtClean="0">
                          <a:solidFill>
                            <a:srgbClr val="000000"/>
                          </a:solidFill>
                          <a:effectLst/>
                          <a:latin typeface="Calibri"/>
                        </a:rPr>
                        <a:t>29</a:t>
                      </a:r>
                      <a:endParaRPr lang="it-IT" sz="12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b="0" i="0" u="none" strike="noStrike" dirty="0" smtClean="0">
                          <a:solidFill>
                            <a:srgbClr val="000000"/>
                          </a:solidFill>
                          <a:effectLst/>
                          <a:latin typeface="Calibri"/>
                        </a:rPr>
                        <a:t>4</a:t>
                      </a:r>
                      <a:endParaRPr lang="it-IT" sz="12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b="0" i="0" u="none" strike="noStrike" dirty="0" smtClean="0">
                          <a:solidFill>
                            <a:srgbClr val="000000"/>
                          </a:solidFill>
                          <a:effectLst/>
                          <a:latin typeface="Calibri"/>
                        </a:rPr>
                        <a:t>33</a:t>
                      </a:r>
                      <a:endParaRPr lang="it-IT" sz="12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r h="184796">
                <a:tc>
                  <a:txBody>
                    <a:bodyPr/>
                    <a:lstStyle/>
                    <a:p>
                      <a:pPr algn="r" fontAlgn="b"/>
                      <a:r>
                        <a:rPr lang="it-IT" sz="1100" b="0" i="0" u="none" strike="noStrike" dirty="0" smtClean="0">
                          <a:solidFill>
                            <a:srgbClr val="000000"/>
                          </a:solidFill>
                          <a:effectLst/>
                          <a:latin typeface="Calibri"/>
                        </a:rPr>
                        <a:t>2014</a:t>
                      </a:r>
                      <a:endParaRPr lang="it-IT" sz="11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l" fontAlgn="b"/>
                      <a:r>
                        <a:rPr lang="it-IT" sz="1100" b="0" i="0" u="none" strike="noStrike" dirty="0" smtClean="0">
                          <a:solidFill>
                            <a:srgbClr val="000000"/>
                          </a:solidFill>
                          <a:effectLst/>
                          <a:latin typeface="+mn-lt"/>
                        </a:rPr>
                        <a:t>Piano Regionale per la Gestione dei Rifiuti della Regione Siciliana.</a:t>
                      </a:r>
                      <a:endParaRPr lang="it-IT" sz="11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b="0" i="0" u="none" strike="noStrike" dirty="0" smtClean="0">
                          <a:solidFill>
                            <a:srgbClr val="000000"/>
                          </a:solidFill>
                          <a:effectLst/>
                          <a:latin typeface="Calibri"/>
                        </a:rPr>
                        <a:t>5</a:t>
                      </a:r>
                      <a:endParaRPr lang="it-IT" sz="12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b="0" i="0" u="none" strike="noStrike" dirty="0" smtClean="0">
                          <a:solidFill>
                            <a:srgbClr val="000000"/>
                          </a:solidFill>
                          <a:effectLst/>
                          <a:latin typeface="Calibri"/>
                        </a:rPr>
                        <a:t>1</a:t>
                      </a:r>
                      <a:endParaRPr lang="it-IT" sz="12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c>
                  <a:txBody>
                    <a:bodyPr/>
                    <a:lstStyle/>
                    <a:p>
                      <a:pPr algn="r" fontAlgn="b"/>
                      <a:r>
                        <a:rPr lang="it-IT" sz="1200" b="0" i="0" u="none" strike="noStrike" dirty="0" smtClean="0">
                          <a:solidFill>
                            <a:srgbClr val="000000"/>
                          </a:solidFill>
                          <a:effectLst/>
                          <a:latin typeface="Calibri"/>
                        </a:rPr>
                        <a:t>6</a:t>
                      </a:r>
                      <a:endParaRPr lang="it-IT" sz="1200" b="0" i="0" u="none" strike="noStrike" dirty="0">
                        <a:solidFill>
                          <a:srgbClr val="000000"/>
                        </a:solidFill>
                        <a:effectLst/>
                        <a:latin typeface="Calibri"/>
                      </a:endParaRPr>
                    </a:p>
                  </a:txBody>
                  <a:tcPr marL="9240" marR="9240" marT="9240" marB="0" anchor="b">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tcPr>
                </a:tc>
              </a:tr>
            </a:tbl>
          </a:graphicData>
        </a:graphic>
      </p:graphicFrame>
    </p:spTree>
    <p:extLst>
      <p:ext uri="{BB962C8B-B14F-4D97-AF65-F5344CB8AC3E}">
        <p14:creationId xmlns:p14="http://schemas.microsoft.com/office/powerpoint/2010/main" val="40881665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19872" y="0"/>
            <a:ext cx="5724128" cy="620688"/>
          </a:xfrm>
          <a:ln>
            <a:solidFill>
              <a:schemeClr val="tx1"/>
            </a:solidFill>
          </a:ln>
        </p:spPr>
        <p:txBody>
          <a:bodyPr>
            <a:normAutofit fontScale="90000"/>
          </a:bodyPr>
          <a:lstStyle/>
          <a:p>
            <a:r>
              <a:rPr lang="it-IT" sz="1600" dirty="0" smtClean="0">
                <a:solidFill>
                  <a:schemeClr val="tx1"/>
                </a:solidFill>
              </a:rPr>
              <a:t/>
            </a:r>
            <a:br>
              <a:rPr lang="it-IT" sz="1600" dirty="0" smtClean="0">
                <a:solidFill>
                  <a:schemeClr val="tx1"/>
                </a:solidFill>
              </a:rPr>
            </a:br>
            <a:r>
              <a:rPr lang="it-IT" sz="1600" dirty="0"/>
              <a:t/>
            </a:r>
            <a:br>
              <a:rPr lang="it-IT" sz="1600" dirty="0"/>
            </a:br>
            <a:r>
              <a:rPr lang="it-IT" sz="1600" dirty="0" smtClean="0">
                <a:solidFill>
                  <a:schemeClr val="tx1"/>
                </a:solidFill>
              </a:rPr>
              <a:t>Il ruolo della VAS quale strumento di indirizzo e supporto alle scelte di pianificazione</a:t>
            </a:r>
            <a:r>
              <a:rPr lang="it-IT" dirty="0" smtClean="0">
                <a:solidFill>
                  <a:schemeClr val="tx1"/>
                </a:solidFill>
              </a:rPr>
              <a:t/>
            </a:r>
            <a:br>
              <a:rPr lang="it-IT" dirty="0" smtClean="0">
                <a:solidFill>
                  <a:schemeClr val="tx1"/>
                </a:solidFill>
              </a:rPr>
            </a:br>
            <a:endParaRPr lang="it-IT" dirty="0"/>
          </a:p>
        </p:txBody>
      </p:sp>
      <p:sp>
        <p:nvSpPr>
          <p:cNvPr id="3" name="Segnaposto contenuto 2"/>
          <p:cNvSpPr>
            <a:spLocks noGrp="1"/>
          </p:cNvSpPr>
          <p:nvPr>
            <p:ph idx="1"/>
          </p:nvPr>
        </p:nvSpPr>
        <p:spPr>
          <a:xfrm>
            <a:off x="395536" y="908720"/>
            <a:ext cx="8229600" cy="720080"/>
          </a:xfrm>
        </p:spPr>
        <p:txBody>
          <a:bodyPr/>
          <a:lstStyle/>
          <a:p>
            <a:pPr algn="ctr">
              <a:buNone/>
            </a:pPr>
            <a:r>
              <a:rPr lang="it-IT" sz="2800" b="1" dirty="0"/>
              <a:t>Il monitoraggio dell’attuazione della VAS in Italia.</a:t>
            </a:r>
            <a:endParaRPr lang="it-IT" sz="2800" dirty="0"/>
          </a:p>
          <a:p>
            <a:pPr algn="ctr">
              <a:buNone/>
            </a:pPr>
            <a:endParaRPr lang="it-IT" dirty="0"/>
          </a:p>
        </p:txBody>
      </p:sp>
      <p:pic>
        <p:nvPicPr>
          <p:cNvPr id="4" name="Immagine 3" descr="head.jpg"/>
          <p:cNvPicPr>
            <a:picLocks noChangeAspect="1"/>
          </p:cNvPicPr>
          <p:nvPr/>
        </p:nvPicPr>
        <p:blipFill>
          <a:blip r:embed="rId3" cstate="print"/>
          <a:stretch>
            <a:fillRect/>
          </a:stretch>
        </p:blipFill>
        <p:spPr>
          <a:xfrm>
            <a:off x="0" y="1"/>
            <a:ext cx="3419872" cy="606462"/>
          </a:xfrm>
          <a:prstGeom prst="rect">
            <a:avLst/>
          </a:prstGeom>
        </p:spPr>
      </p:pic>
      <p:sp>
        <p:nvSpPr>
          <p:cNvPr id="5" name="CasellaDiTesto 4"/>
          <p:cNvSpPr txBox="1"/>
          <p:nvPr/>
        </p:nvSpPr>
        <p:spPr>
          <a:xfrm>
            <a:off x="1403648" y="1916832"/>
            <a:ext cx="6624736" cy="369332"/>
          </a:xfrm>
          <a:prstGeom prst="rect">
            <a:avLst/>
          </a:prstGeom>
          <a:noFill/>
        </p:spPr>
        <p:txBody>
          <a:bodyPr wrap="square" rtlCol="0">
            <a:spAutoFit/>
          </a:bodyPr>
          <a:lstStyle/>
          <a:p>
            <a:pPr algn="ctr"/>
            <a:r>
              <a:rPr lang="it-IT" dirty="0" smtClean="0"/>
              <a:t>Le procedure di VAS nazionali dal 2009 al 2013</a:t>
            </a:r>
            <a:endParaRPr lang="it-IT" dirty="0"/>
          </a:p>
        </p:txBody>
      </p:sp>
      <p:sp>
        <p:nvSpPr>
          <p:cNvPr id="6" name="CasellaDiTesto 5"/>
          <p:cNvSpPr txBox="1"/>
          <p:nvPr/>
        </p:nvSpPr>
        <p:spPr>
          <a:xfrm>
            <a:off x="735028" y="2305750"/>
            <a:ext cx="7437372" cy="923330"/>
          </a:xfrm>
          <a:prstGeom prst="rect">
            <a:avLst/>
          </a:prstGeom>
          <a:noFill/>
        </p:spPr>
        <p:txBody>
          <a:bodyPr wrap="square" rtlCol="0">
            <a:spAutoFit/>
          </a:bodyPr>
          <a:lstStyle/>
          <a:p>
            <a:r>
              <a:rPr lang="it-IT" dirty="0" smtClean="0"/>
              <a:t>La partecipazione: l’esperienza del Piano e Programma quadro di ricerca e produzione degli idrocarburi nell'Adriatico della Repubblica di Croazia</a:t>
            </a:r>
          </a:p>
          <a:p>
            <a:endParaRPr lang="it-IT" dirty="0"/>
          </a:p>
        </p:txBody>
      </p:sp>
      <p:pic>
        <p:nvPicPr>
          <p:cNvPr id="1026" name="Picture 2"/>
          <p:cNvPicPr>
            <a:picLocks noChangeAspect="1" noChangeArrowheads="1"/>
          </p:cNvPicPr>
          <p:nvPr/>
        </p:nvPicPr>
        <p:blipFill>
          <a:blip r:embed="rId4" cstate="print"/>
          <a:srcRect/>
          <a:stretch>
            <a:fillRect/>
          </a:stretch>
        </p:blipFill>
        <p:spPr bwMode="auto">
          <a:xfrm>
            <a:off x="827584" y="3501008"/>
            <a:ext cx="2056888" cy="2204467"/>
          </a:xfrm>
          <a:prstGeom prst="rect">
            <a:avLst/>
          </a:prstGeom>
          <a:noFill/>
          <a:ln w="9525">
            <a:noFill/>
            <a:miter lim="800000"/>
            <a:headEnd/>
            <a:tailEnd/>
          </a:ln>
        </p:spPr>
      </p:pic>
      <p:sp>
        <p:nvSpPr>
          <p:cNvPr id="8" name="CasellaDiTesto 7"/>
          <p:cNvSpPr txBox="1"/>
          <p:nvPr/>
        </p:nvSpPr>
        <p:spPr>
          <a:xfrm>
            <a:off x="3491880" y="3212976"/>
            <a:ext cx="4320480" cy="923330"/>
          </a:xfrm>
          <a:prstGeom prst="rect">
            <a:avLst/>
          </a:prstGeom>
          <a:noFill/>
        </p:spPr>
        <p:txBody>
          <a:bodyPr wrap="square" rtlCol="0">
            <a:spAutoFit/>
          </a:bodyPr>
          <a:lstStyle/>
          <a:p>
            <a:r>
              <a:rPr lang="it-IT" dirty="0" smtClean="0"/>
              <a:t>Consultazione 60 giorni</a:t>
            </a:r>
          </a:p>
          <a:p>
            <a:r>
              <a:rPr lang="it-IT" dirty="0" smtClean="0"/>
              <a:t>Lingua inglese (sintesi non tecnica italiano)</a:t>
            </a:r>
          </a:p>
          <a:p>
            <a:r>
              <a:rPr lang="it-IT" dirty="0" smtClean="0"/>
              <a:t>Ampia visibilità sui media</a:t>
            </a:r>
            <a:endParaRPr lang="it-IT" dirty="0"/>
          </a:p>
        </p:txBody>
      </p:sp>
      <p:sp>
        <p:nvSpPr>
          <p:cNvPr id="9" name="CasellaDiTesto 8"/>
          <p:cNvSpPr txBox="1"/>
          <p:nvPr/>
        </p:nvSpPr>
        <p:spPr>
          <a:xfrm>
            <a:off x="3491880" y="4077072"/>
            <a:ext cx="4248472" cy="2308324"/>
          </a:xfrm>
          <a:prstGeom prst="rect">
            <a:avLst/>
          </a:prstGeom>
          <a:noFill/>
        </p:spPr>
        <p:txBody>
          <a:bodyPr wrap="square" rtlCol="0">
            <a:spAutoFit/>
          </a:bodyPr>
          <a:lstStyle/>
          <a:p>
            <a:r>
              <a:rPr lang="it-IT" dirty="0" smtClean="0"/>
              <a:t>Osservazioni:</a:t>
            </a:r>
          </a:p>
          <a:p>
            <a:r>
              <a:rPr lang="it-IT" dirty="0" err="1" smtClean="0">
                <a:solidFill>
                  <a:srgbClr val="FFFF00"/>
                </a:solidFill>
              </a:rPr>
              <a:t>AA.PP</a:t>
            </a:r>
            <a:r>
              <a:rPr lang="it-IT" dirty="0" smtClean="0">
                <a:solidFill>
                  <a:srgbClr val="FFFF00"/>
                </a:solidFill>
              </a:rPr>
              <a:t>. - 10  </a:t>
            </a:r>
            <a:r>
              <a:rPr lang="it-IT" dirty="0" smtClean="0"/>
              <a:t>tutte le regioni tranne il Molise, il Parco del delta del Po, ISPRA, </a:t>
            </a:r>
            <a:r>
              <a:rPr lang="it-IT" dirty="0" err="1" smtClean="0"/>
              <a:t>MATTM_DPN</a:t>
            </a:r>
            <a:r>
              <a:rPr lang="it-IT" dirty="0" smtClean="0"/>
              <a:t>, un Comune</a:t>
            </a:r>
          </a:p>
          <a:p>
            <a:r>
              <a:rPr lang="it-IT" dirty="0" smtClean="0">
                <a:solidFill>
                  <a:srgbClr val="FFFF00"/>
                </a:solidFill>
              </a:rPr>
              <a:t>Comitati e Associazioni ambientaliste – 7 </a:t>
            </a:r>
            <a:r>
              <a:rPr lang="it-IT" dirty="0" smtClean="0"/>
              <a:t>suddivise in 4 comitati, 3 Ass. </a:t>
            </a:r>
            <a:r>
              <a:rPr lang="it-IT" dirty="0" err="1" smtClean="0"/>
              <a:t>Amb</a:t>
            </a:r>
            <a:r>
              <a:rPr lang="it-IT" dirty="0" smtClean="0"/>
              <a:t>. di cui 2 straniere</a:t>
            </a:r>
          </a:p>
          <a:p>
            <a:r>
              <a:rPr lang="it-IT" dirty="0" smtClean="0">
                <a:solidFill>
                  <a:srgbClr val="FFFF00"/>
                </a:solidFill>
              </a:rPr>
              <a:t>Singoli cittadini – 8 </a:t>
            </a:r>
            <a:r>
              <a:rPr lang="it-IT" dirty="0" smtClean="0"/>
              <a:t>(anche stranieri)</a:t>
            </a:r>
            <a:endParaRPr lang="it-IT" dirty="0"/>
          </a:p>
        </p:txBody>
      </p:sp>
    </p:spTree>
    <p:extLst>
      <p:ext uri="{BB962C8B-B14F-4D97-AF65-F5344CB8AC3E}">
        <p14:creationId xmlns:p14="http://schemas.microsoft.com/office/powerpoint/2010/main" val="345187994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19872" y="0"/>
            <a:ext cx="5724128" cy="620688"/>
          </a:xfrm>
          <a:ln>
            <a:solidFill>
              <a:schemeClr val="tx1"/>
            </a:solidFill>
          </a:ln>
        </p:spPr>
        <p:txBody>
          <a:bodyPr>
            <a:normAutofit fontScale="90000"/>
          </a:bodyPr>
          <a:lstStyle/>
          <a:p>
            <a:r>
              <a:rPr lang="it-IT" sz="1600" dirty="0" smtClean="0">
                <a:solidFill>
                  <a:schemeClr val="tx1"/>
                </a:solidFill>
              </a:rPr>
              <a:t/>
            </a:r>
            <a:br>
              <a:rPr lang="it-IT" sz="1600" dirty="0" smtClean="0">
                <a:solidFill>
                  <a:schemeClr val="tx1"/>
                </a:solidFill>
              </a:rPr>
            </a:br>
            <a:r>
              <a:rPr lang="it-IT" sz="1600" dirty="0"/>
              <a:t/>
            </a:r>
            <a:br>
              <a:rPr lang="it-IT" sz="1600" dirty="0"/>
            </a:br>
            <a:r>
              <a:rPr lang="it-IT" sz="1600" dirty="0" smtClean="0">
                <a:solidFill>
                  <a:schemeClr val="tx1"/>
                </a:solidFill>
              </a:rPr>
              <a:t>Il ruolo della VAS quale strumento di indirizzo e supporto alle scelte di pianificazione</a:t>
            </a:r>
            <a:r>
              <a:rPr lang="it-IT" dirty="0" smtClean="0">
                <a:solidFill>
                  <a:schemeClr val="tx1"/>
                </a:solidFill>
              </a:rPr>
              <a:t/>
            </a:r>
            <a:br>
              <a:rPr lang="it-IT" dirty="0" smtClean="0">
                <a:solidFill>
                  <a:schemeClr val="tx1"/>
                </a:solidFill>
              </a:rPr>
            </a:br>
            <a:endParaRPr lang="it-IT" dirty="0"/>
          </a:p>
        </p:txBody>
      </p:sp>
      <p:sp>
        <p:nvSpPr>
          <p:cNvPr id="3" name="Segnaposto contenuto 2"/>
          <p:cNvSpPr>
            <a:spLocks noGrp="1"/>
          </p:cNvSpPr>
          <p:nvPr>
            <p:ph idx="1"/>
          </p:nvPr>
        </p:nvSpPr>
        <p:spPr>
          <a:xfrm>
            <a:off x="395536" y="908720"/>
            <a:ext cx="8229600" cy="720080"/>
          </a:xfrm>
        </p:spPr>
        <p:txBody>
          <a:bodyPr/>
          <a:lstStyle/>
          <a:p>
            <a:pPr algn="ctr">
              <a:buNone/>
            </a:pPr>
            <a:r>
              <a:rPr lang="it-IT" sz="2800" b="1" dirty="0"/>
              <a:t>Il monitoraggio dell’attuazione della VAS in Italia.</a:t>
            </a:r>
            <a:endParaRPr lang="it-IT" sz="2800" dirty="0"/>
          </a:p>
          <a:p>
            <a:pPr algn="ctr">
              <a:buNone/>
            </a:pPr>
            <a:endParaRPr lang="it-IT" dirty="0"/>
          </a:p>
        </p:txBody>
      </p:sp>
      <p:pic>
        <p:nvPicPr>
          <p:cNvPr id="4" name="Immagine 3" descr="head.jpg"/>
          <p:cNvPicPr>
            <a:picLocks noChangeAspect="1"/>
          </p:cNvPicPr>
          <p:nvPr/>
        </p:nvPicPr>
        <p:blipFill>
          <a:blip r:embed="rId3" cstate="print"/>
          <a:stretch>
            <a:fillRect/>
          </a:stretch>
        </p:blipFill>
        <p:spPr>
          <a:xfrm>
            <a:off x="0" y="1"/>
            <a:ext cx="3419872" cy="606462"/>
          </a:xfrm>
          <a:prstGeom prst="rect">
            <a:avLst/>
          </a:prstGeom>
        </p:spPr>
      </p:pic>
      <p:sp>
        <p:nvSpPr>
          <p:cNvPr id="5" name="CasellaDiTesto 4"/>
          <p:cNvSpPr txBox="1"/>
          <p:nvPr/>
        </p:nvSpPr>
        <p:spPr>
          <a:xfrm>
            <a:off x="1403648" y="1556792"/>
            <a:ext cx="6624736" cy="369332"/>
          </a:xfrm>
          <a:prstGeom prst="rect">
            <a:avLst/>
          </a:prstGeom>
          <a:noFill/>
        </p:spPr>
        <p:txBody>
          <a:bodyPr wrap="square" rtlCol="0">
            <a:spAutoFit/>
          </a:bodyPr>
          <a:lstStyle/>
          <a:p>
            <a:pPr algn="ctr"/>
            <a:r>
              <a:rPr lang="it-IT" dirty="0" smtClean="0"/>
              <a:t>Le procedure di VAS nazionali dal 2009 al 2013</a:t>
            </a:r>
            <a:endParaRPr lang="it-IT" dirty="0"/>
          </a:p>
        </p:txBody>
      </p:sp>
      <p:sp>
        <p:nvSpPr>
          <p:cNvPr id="6" name="CasellaDiTesto 5"/>
          <p:cNvSpPr txBox="1"/>
          <p:nvPr/>
        </p:nvSpPr>
        <p:spPr>
          <a:xfrm>
            <a:off x="755576" y="2060848"/>
            <a:ext cx="7437372" cy="369332"/>
          </a:xfrm>
          <a:prstGeom prst="rect">
            <a:avLst/>
          </a:prstGeom>
          <a:noFill/>
        </p:spPr>
        <p:txBody>
          <a:bodyPr wrap="square" rtlCol="0">
            <a:spAutoFit/>
          </a:bodyPr>
          <a:lstStyle/>
          <a:p>
            <a:r>
              <a:rPr lang="it-IT" dirty="0" smtClean="0"/>
              <a:t>La partecipazione: l’importanza della sintesi non tecnica </a:t>
            </a:r>
            <a:endParaRPr lang="it-IT" dirty="0"/>
          </a:p>
        </p:txBody>
      </p:sp>
      <p:sp>
        <p:nvSpPr>
          <p:cNvPr id="7" name="Rettangolo 6"/>
          <p:cNvSpPr/>
          <p:nvPr/>
        </p:nvSpPr>
        <p:spPr>
          <a:xfrm>
            <a:off x="755576" y="2492896"/>
            <a:ext cx="7416824" cy="2031325"/>
          </a:xfrm>
          <a:prstGeom prst="rect">
            <a:avLst/>
          </a:prstGeom>
        </p:spPr>
        <p:txBody>
          <a:bodyPr wrap="square">
            <a:spAutoFit/>
          </a:bodyPr>
          <a:lstStyle/>
          <a:p>
            <a:pPr algn="just"/>
            <a:r>
              <a:rPr lang="it-IT" dirty="0" smtClean="0"/>
              <a:t>Lo scopo di una sintesi non tecnica ai sensi della lettera j), è di rendere</a:t>
            </a:r>
          </a:p>
          <a:p>
            <a:pPr algn="just"/>
            <a:r>
              <a:rPr lang="it-IT" dirty="0" smtClean="0"/>
              <a:t>accessibili e facilmente comprensibili le questioni chiave e le conclusioni del</a:t>
            </a:r>
          </a:p>
          <a:p>
            <a:pPr algn="just"/>
            <a:r>
              <a:rPr lang="it-IT" dirty="0" smtClean="0"/>
              <a:t>rapporto ambientale sia al grande pubblico che ai responsabili delle decisioni.</a:t>
            </a:r>
          </a:p>
          <a:p>
            <a:pPr algn="just"/>
            <a:r>
              <a:rPr lang="it-IT" dirty="0" smtClean="0"/>
              <a:t>La sintesi può essere integrata nel rapporto ma sarebbe anche utile renderla</a:t>
            </a:r>
          </a:p>
          <a:p>
            <a:pPr algn="just"/>
            <a:r>
              <a:rPr lang="it-IT" dirty="0" smtClean="0"/>
              <a:t>disponibile come documento separato per garantirne una maggiore diffusione.</a:t>
            </a:r>
          </a:p>
          <a:p>
            <a:pPr algn="just"/>
            <a:r>
              <a:rPr lang="it-IT" dirty="0" smtClean="0"/>
              <a:t>Una tavola sintetica generale può contribuire a semplificare le conclusioni.</a:t>
            </a:r>
            <a:endParaRPr lang="it-IT" dirty="0"/>
          </a:p>
        </p:txBody>
      </p:sp>
      <p:sp>
        <p:nvSpPr>
          <p:cNvPr id="8" name="CasellaDiTesto 7"/>
          <p:cNvSpPr txBox="1"/>
          <p:nvPr/>
        </p:nvSpPr>
        <p:spPr>
          <a:xfrm>
            <a:off x="755576" y="4797152"/>
            <a:ext cx="7344816" cy="1200329"/>
          </a:xfrm>
          <a:prstGeom prst="rect">
            <a:avLst/>
          </a:prstGeom>
          <a:noFill/>
        </p:spPr>
        <p:txBody>
          <a:bodyPr wrap="square" rtlCol="0">
            <a:spAutoFit/>
          </a:bodyPr>
          <a:lstStyle/>
          <a:p>
            <a:r>
              <a:rPr lang="it-IT" dirty="0" smtClean="0"/>
              <a:t>La SNT assume un ruolo rilevante in quanto è a tutti gli effetti lo strumento principale di carattere divulgativo . È comunque opportuno sottolineare che la SNT non serve solo come strumento di informazione, ma deve permettere anche la formulazione delle osservazioni durante la fase di consultazione.</a:t>
            </a:r>
            <a:endParaRPr lang="it-IT" dirty="0"/>
          </a:p>
        </p:txBody>
      </p:sp>
    </p:spTree>
    <p:extLst>
      <p:ext uri="{BB962C8B-B14F-4D97-AF65-F5344CB8AC3E}">
        <p14:creationId xmlns:p14="http://schemas.microsoft.com/office/powerpoint/2010/main" val="26747524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19872" y="0"/>
            <a:ext cx="5724128" cy="620688"/>
          </a:xfrm>
          <a:ln>
            <a:solidFill>
              <a:schemeClr val="tx1"/>
            </a:solidFill>
          </a:ln>
        </p:spPr>
        <p:txBody>
          <a:bodyPr>
            <a:normAutofit fontScale="90000"/>
          </a:bodyPr>
          <a:lstStyle/>
          <a:p>
            <a:r>
              <a:rPr lang="it-IT" sz="1600" dirty="0" smtClean="0">
                <a:solidFill>
                  <a:schemeClr val="tx1"/>
                </a:solidFill>
              </a:rPr>
              <a:t/>
            </a:r>
            <a:br>
              <a:rPr lang="it-IT" sz="1600" dirty="0" smtClean="0">
                <a:solidFill>
                  <a:schemeClr val="tx1"/>
                </a:solidFill>
              </a:rPr>
            </a:br>
            <a:r>
              <a:rPr lang="it-IT" sz="1600" dirty="0"/>
              <a:t/>
            </a:r>
            <a:br>
              <a:rPr lang="it-IT" sz="1600" dirty="0"/>
            </a:br>
            <a:r>
              <a:rPr lang="it-IT" sz="1600" dirty="0" smtClean="0">
                <a:solidFill>
                  <a:schemeClr val="tx1"/>
                </a:solidFill>
              </a:rPr>
              <a:t>Il ruolo della VAS quale strumento di indirizzo e supporto alle scelte di pianificazione</a:t>
            </a:r>
            <a:r>
              <a:rPr lang="it-IT" dirty="0" smtClean="0">
                <a:solidFill>
                  <a:schemeClr val="tx1"/>
                </a:solidFill>
              </a:rPr>
              <a:t/>
            </a:r>
            <a:br>
              <a:rPr lang="it-IT" dirty="0" smtClean="0">
                <a:solidFill>
                  <a:schemeClr val="tx1"/>
                </a:solidFill>
              </a:rPr>
            </a:br>
            <a:endParaRPr lang="it-IT" dirty="0"/>
          </a:p>
        </p:txBody>
      </p:sp>
      <p:sp>
        <p:nvSpPr>
          <p:cNvPr id="3" name="Segnaposto contenuto 2"/>
          <p:cNvSpPr>
            <a:spLocks noGrp="1"/>
          </p:cNvSpPr>
          <p:nvPr>
            <p:ph idx="1"/>
          </p:nvPr>
        </p:nvSpPr>
        <p:spPr>
          <a:xfrm>
            <a:off x="0" y="692696"/>
            <a:ext cx="9144000" cy="720080"/>
          </a:xfrm>
        </p:spPr>
        <p:txBody>
          <a:bodyPr/>
          <a:lstStyle/>
          <a:p>
            <a:pPr algn="ctr">
              <a:buNone/>
            </a:pPr>
            <a:r>
              <a:rPr lang="it-IT" sz="2800" b="1" dirty="0"/>
              <a:t>Il monitoraggio dell’attuazione della VAS in Italia.</a:t>
            </a:r>
            <a:endParaRPr lang="it-IT" sz="2800" dirty="0"/>
          </a:p>
          <a:p>
            <a:pPr algn="ctr">
              <a:buNone/>
            </a:pPr>
            <a:endParaRPr lang="it-IT" dirty="0"/>
          </a:p>
        </p:txBody>
      </p:sp>
      <p:pic>
        <p:nvPicPr>
          <p:cNvPr id="4" name="Immagine 3" descr="head.jpg"/>
          <p:cNvPicPr>
            <a:picLocks noChangeAspect="1"/>
          </p:cNvPicPr>
          <p:nvPr/>
        </p:nvPicPr>
        <p:blipFill>
          <a:blip r:embed="rId3" cstate="print"/>
          <a:stretch>
            <a:fillRect/>
          </a:stretch>
        </p:blipFill>
        <p:spPr>
          <a:xfrm>
            <a:off x="0" y="1"/>
            <a:ext cx="3419872" cy="606462"/>
          </a:xfrm>
          <a:prstGeom prst="rect">
            <a:avLst/>
          </a:prstGeom>
        </p:spPr>
      </p:pic>
      <p:sp>
        <p:nvSpPr>
          <p:cNvPr id="5" name="CasellaDiTesto 4"/>
          <p:cNvSpPr txBox="1"/>
          <p:nvPr/>
        </p:nvSpPr>
        <p:spPr>
          <a:xfrm>
            <a:off x="0" y="1484784"/>
            <a:ext cx="4932040" cy="369332"/>
          </a:xfrm>
          <a:prstGeom prst="rect">
            <a:avLst/>
          </a:prstGeom>
          <a:noFill/>
        </p:spPr>
        <p:txBody>
          <a:bodyPr wrap="square" rtlCol="0">
            <a:spAutoFit/>
          </a:bodyPr>
          <a:lstStyle/>
          <a:p>
            <a:pPr algn="ctr"/>
            <a:r>
              <a:rPr lang="it-IT" dirty="0" smtClean="0"/>
              <a:t>Le procedure di VAS dal 2009 al 2013</a:t>
            </a:r>
            <a:endParaRPr lang="it-IT" dirty="0"/>
          </a:p>
        </p:txBody>
      </p:sp>
      <p:sp>
        <p:nvSpPr>
          <p:cNvPr id="8" name="CasellaDiTesto 7"/>
          <p:cNvSpPr txBox="1"/>
          <p:nvPr/>
        </p:nvSpPr>
        <p:spPr>
          <a:xfrm>
            <a:off x="0" y="1772816"/>
            <a:ext cx="4644008" cy="369332"/>
          </a:xfrm>
          <a:prstGeom prst="rect">
            <a:avLst/>
          </a:prstGeom>
          <a:noFill/>
        </p:spPr>
        <p:txBody>
          <a:bodyPr wrap="square" rtlCol="0">
            <a:spAutoFit/>
          </a:bodyPr>
          <a:lstStyle/>
          <a:p>
            <a:pPr algn="ctr"/>
            <a:r>
              <a:rPr lang="it-IT" dirty="0" smtClean="0"/>
              <a:t>Criticità e positività</a:t>
            </a:r>
            <a:endParaRPr lang="it-IT" dirty="0"/>
          </a:p>
        </p:txBody>
      </p:sp>
      <p:graphicFrame>
        <p:nvGraphicFramePr>
          <p:cNvPr id="10" name="Tabella 9"/>
          <p:cNvGraphicFramePr>
            <a:graphicFrameLocks noGrp="1"/>
          </p:cNvGraphicFramePr>
          <p:nvPr/>
        </p:nvGraphicFramePr>
        <p:xfrm>
          <a:off x="467544" y="2420888"/>
          <a:ext cx="3331210" cy="2446020"/>
        </p:xfrm>
        <a:graphic>
          <a:graphicData uri="http://schemas.openxmlformats.org/drawingml/2006/table">
            <a:tbl>
              <a:tblPr/>
              <a:tblGrid>
                <a:gridCol w="1886714"/>
                <a:gridCol w="361124"/>
                <a:gridCol w="361124"/>
                <a:gridCol w="361124"/>
                <a:gridCol w="361124"/>
              </a:tblGrid>
              <a:tr h="190500">
                <a:tc>
                  <a:txBody>
                    <a:bodyPr/>
                    <a:lstStyle/>
                    <a:p>
                      <a:pPr algn="l">
                        <a:lnSpc>
                          <a:spcPct val="150000"/>
                        </a:lnSpc>
                        <a:spcBef>
                          <a:spcPts val="600"/>
                        </a:spcBef>
                        <a:spcAft>
                          <a:spcPts val="0"/>
                        </a:spcAft>
                      </a:pPr>
                      <a:r>
                        <a:rPr lang="it-IT" sz="1100">
                          <a:latin typeface="Arial"/>
                          <a:ea typeface="Times New Roman"/>
                          <a:cs typeface="Times New Roman"/>
                        </a:rPr>
                        <a:t>Anno 2013</a:t>
                      </a:r>
                      <a:endParaRPr lang="it-IT" sz="1100">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ctr">
                        <a:lnSpc>
                          <a:spcPct val="150000"/>
                        </a:lnSpc>
                        <a:spcBef>
                          <a:spcPts val="600"/>
                        </a:spcBef>
                        <a:spcAft>
                          <a:spcPts val="0"/>
                        </a:spcAft>
                      </a:pPr>
                      <a:r>
                        <a:rPr lang="it-IT" sz="1100">
                          <a:latin typeface="Arial"/>
                          <a:ea typeface="Times New Roman"/>
                          <a:cs typeface="Times New Roman"/>
                        </a:rPr>
                        <a:t>Nazionale</a:t>
                      </a:r>
                      <a:endParaRPr lang="it-IT" sz="1100">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it-IT"/>
                    </a:p>
                  </a:txBody>
                  <a:tcPr/>
                </a:tc>
                <a:tc gridSpan="2">
                  <a:txBody>
                    <a:bodyPr/>
                    <a:lstStyle/>
                    <a:p>
                      <a:pPr algn="ctr">
                        <a:lnSpc>
                          <a:spcPct val="150000"/>
                        </a:lnSpc>
                        <a:spcBef>
                          <a:spcPts val="600"/>
                        </a:spcBef>
                        <a:spcAft>
                          <a:spcPts val="0"/>
                        </a:spcAft>
                      </a:pPr>
                      <a:r>
                        <a:rPr lang="it-IT" sz="1100">
                          <a:latin typeface="Arial"/>
                          <a:ea typeface="Times New Roman"/>
                          <a:cs typeface="Times New Roman"/>
                        </a:rPr>
                        <a:t>Regionale</a:t>
                      </a:r>
                      <a:endParaRPr lang="it-IT" sz="1100">
                        <a:latin typeface="Arial"/>
                        <a:ea typeface="Calibri"/>
                        <a:cs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it-IT"/>
                    </a:p>
                  </a:txBody>
                  <a:tcPr/>
                </a:tc>
              </a:tr>
              <a:tr h="190500">
                <a:tc>
                  <a:txBody>
                    <a:bodyPr/>
                    <a:lstStyle/>
                    <a:p>
                      <a:pPr algn="l">
                        <a:lnSpc>
                          <a:spcPct val="150000"/>
                        </a:lnSpc>
                        <a:spcBef>
                          <a:spcPts val="600"/>
                        </a:spcBef>
                        <a:spcAft>
                          <a:spcPts val="0"/>
                        </a:spcAft>
                      </a:pPr>
                      <a:r>
                        <a:rPr lang="it-IT" sz="1100">
                          <a:latin typeface="Arial"/>
                          <a:ea typeface="Times New Roman"/>
                          <a:cs typeface="Times New Roman"/>
                        </a:rPr>
                        <a:t>Tema</a:t>
                      </a:r>
                      <a:endParaRPr lang="it-IT" sz="1100">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Wingdings"/>
                          <a:ea typeface="Times New Roman"/>
                          <a:cs typeface="Times New Roman"/>
                        </a:rPr>
                        <a:t>L</a:t>
                      </a:r>
                      <a:endParaRPr lang="it-IT" sz="1100">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Wingdings"/>
                          <a:ea typeface="Times New Roman"/>
                          <a:cs typeface="Times New Roman"/>
                        </a:rPr>
                        <a:t>J</a:t>
                      </a:r>
                      <a:endParaRPr lang="it-IT" sz="1100">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Wingdings"/>
                          <a:ea typeface="Times New Roman"/>
                          <a:cs typeface="Times New Roman"/>
                        </a:rPr>
                        <a:t>L</a:t>
                      </a:r>
                      <a:endParaRPr lang="it-IT" sz="1100">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Wingdings"/>
                          <a:ea typeface="Times New Roman"/>
                          <a:cs typeface="Times New Roman"/>
                        </a:rPr>
                        <a:t>J</a:t>
                      </a:r>
                      <a:endParaRPr lang="it-IT" sz="1100">
                        <a:latin typeface="Arial"/>
                        <a:ea typeface="Calibri"/>
                        <a:cs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80975">
                <a:tc>
                  <a:txBody>
                    <a:bodyPr/>
                    <a:lstStyle/>
                    <a:p>
                      <a:pPr algn="just">
                        <a:lnSpc>
                          <a:spcPct val="150000"/>
                        </a:lnSpc>
                        <a:spcBef>
                          <a:spcPts val="600"/>
                        </a:spcBef>
                        <a:spcAft>
                          <a:spcPts val="0"/>
                        </a:spcAft>
                      </a:pPr>
                      <a:r>
                        <a:rPr lang="it-IT" sz="1100">
                          <a:latin typeface="Arial"/>
                          <a:ea typeface="Times New Roman"/>
                          <a:cs typeface="Times New Roman"/>
                        </a:rPr>
                        <a:t>Legalità</a:t>
                      </a:r>
                      <a:endParaRPr lang="it-IT" sz="1100">
                        <a:latin typeface="Arial"/>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dirty="0">
                          <a:latin typeface="Arial"/>
                          <a:ea typeface="Calibri"/>
                          <a:cs typeface="Times New Roman"/>
                        </a:rPr>
                        <a:t>0</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dirty="0">
                          <a:latin typeface="Arial"/>
                          <a:ea typeface="Calibri"/>
                          <a:cs typeface="Times New Roman"/>
                        </a:rPr>
                        <a:t>0</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50000"/>
                        </a:lnSpc>
                        <a:spcBef>
                          <a:spcPts val="600"/>
                        </a:spcBef>
                        <a:spcAft>
                          <a:spcPts val="0"/>
                        </a:spcAft>
                      </a:pPr>
                      <a:r>
                        <a:rPr lang="it-IT" sz="1200">
                          <a:latin typeface="Arial"/>
                          <a:ea typeface="Calibri"/>
                          <a:cs typeface="Times New Roman"/>
                        </a:rPr>
                        <a:t>0</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50000"/>
                        </a:lnSpc>
                        <a:spcBef>
                          <a:spcPts val="600"/>
                        </a:spcBef>
                        <a:spcAft>
                          <a:spcPts val="0"/>
                        </a:spcAft>
                      </a:pPr>
                      <a:r>
                        <a:rPr lang="it-IT" sz="1200">
                          <a:latin typeface="Arial"/>
                          <a:ea typeface="Calibri"/>
                          <a:cs typeface="Times New Roman"/>
                        </a:rPr>
                        <a:t>0</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80975">
                <a:tc>
                  <a:txBody>
                    <a:bodyPr/>
                    <a:lstStyle/>
                    <a:p>
                      <a:pPr algn="just">
                        <a:lnSpc>
                          <a:spcPct val="150000"/>
                        </a:lnSpc>
                        <a:spcBef>
                          <a:spcPts val="600"/>
                        </a:spcBef>
                        <a:spcAft>
                          <a:spcPts val="0"/>
                        </a:spcAft>
                      </a:pPr>
                      <a:r>
                        <a:rPr lang="it-IT" sz="1100">
                          <a:latin typeface="Arial"/>
                          <a:ea typeface="Times New Roman"/>
                          <a:cs typeface="Times New Roman"/>
                        </a:rPr>
                        <a:t>Normativa</a:t>
                      </a:r>
                      <a:endParaRPr lang="it-IT" sz="1100">
                        <a:latin typeface="Arial"/>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Calibri"/>
                          <a:cs typeface="Times New Roman"/>
                        </a:rPr>
                        <a:t>4</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dirty="0">
                          <a:latin typeface="Arial"/>
                          <a:ea typeface="Calibri"/>
                          <a:cs typeface="Times New Roman"/>
                        </a:rPr>
                        <a:t>0</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50000"/>
                        </a:lnSpc>
                        <a:spcBef>
                          <a:spcPts val="600"/>
                        </a:spcBef>
                        <a:spcAft>
                          <a:spcPts val="0"/>
                        </a:spcAft>
                      </a:pPr>
                      <a:r>
                        <a:rPr lang="it-IT" sz="1200" dirty="0">
                          <a:latin typeface="Arial"/>
                          <a:ea typeface="Calibri"/>
                          <a:cs typeface="Times New Roman"/>
                        </a:rPr>
                        <a:t>14</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50000"/>
                        </a:lnSpc>
                        <a:spcBef>
                          <a:spcPts val="600"/>
                        </a:spcBef>
                        <a:spcAft>
                          <a:spcPts val="0"/>
                        </a:spcAft>
                      </a:pPr>
                      <a:r>
                        <a:rPr lang="it-IT" sz="1200">
                          <a:latin typeface="Arial"/>
                          <a:ea typeface="Calibri"/>
                          <a:cs typeface="Times New Roman"/>
                        </a:rPr>
                        <a:t>2</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80975">
                <a:tc>
                  <a:txBody>
                    <a:bodyPr/>
                    <a:lstStyle/>
                    <a:p>
                      <a:pPr algn="just">
                        <a:lnSpc>
                          <a:spcPct val="150000"/>
                        </a:lnSpc>
                        <a:spcBef>
                          <a:spcPts val="600"/>
                        </a:spcBef>
                        <a:spcAft>
                          <a:spcPts val="0"/>
                        </a:spcAft>
                      </a:pPr>
                      <a:r>
                        <a:rPr lang="it-IT" sz="1100">
                          <a:latin typeface="Arial"/>
                          <a:ea typeface="Times New Roman"/>
                          <a:cs typeface="Times New Roman"/>
                        </a:rPr>
                        <a:t>Procedura</a:t>
                      </a:r>
                      <a:endParaRPr lang="it-IT" sz="1100">
                        <a:latin typeface="Arial"/>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Calibri"/>
                          <a:cs typeface="Times New Roman"/>
                        </a:rPr>
                        <a:t>5</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Calibri"/>
                          <a:cs typeface="Times New Roman"/>
                        </a:rPr>
                        <a:t>3</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50000"/>
                        </a:lnSpc>
                        <a:spcBef>
                          <a:spcPts val="600"/>
                        </a:spcBef>
                        <a:spcAft>
                          <a:spcPts val="0"/>
                        </a:spcAft>
                      </a:pPr>
                      <a:r>
                        <a:rPr lang="it-IT" sz="1200" dirty="0">
                          <a:latin typeface="Arial"/>
                          <a:ea typeface="Calibri"/>
                          <a:cs typeface="Times New Roman"/>
                        </a:rPr>
                        <a:t>18</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50000"/>
                        </a:lnSpc>
                        <a:spcBef>
                          <a:spcPts val="600"/>
                        </a:spcBef>
                        <a:spcAft>
                          <a:spcPts val="0"/>
                        </a:spcAft>
                      </a:pPr>
                      <a:r>
                        <a:rPr lang="it-IT" sz="1200">
                          <a:latin typeface="Arial"/>
                          <a:ea typeface="Calibri"/>
                          <a:cs typeface="Times New Roman"/>
                        </a:rPr>
                        <a:t>12</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80975">
                <a:tc>
                  <a:txBody>
                    <a:bodyPr/>
                    <a:lstStyle/>
                    <a:p>
                      <a:pPr algn="just">
                        <a:lnSpc>
                          <a:spcPct val="150000"/>
                        </a:lnSpc>
                        <a:spcBef>
                          <a:spcPts val="600"/>
                        </a:spcBef>
                        <a:spcAft>
                          <a:spcPts val="0"/>
                        </a:spcAft>
                      </a:pPr>
                      <a:r>
                        <a:rPr lang="it-IT" sz="1100">
                          <a:latin typeface="Arial"/>
                          <a:ea typeface="Times New Roman"/>
                          <a:cs typeface="Times New Roman"/>
                        </a:rPr>
                        <a:t>Qualità documenti</a:t>
                      </a:r>
                      <a:endParaRPr lang="it-IT" sz="1100">
                        <a:latin typeface="Arial"/>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Calibri"/>
                          <a:cs typeface="Times New Roman"/>
                        </a:rPr>
                        <a:t>1</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Calibri"/>
                          <a:cs typeface="Times New Roman"/>
                        </a:rPr>
                        <a:t>1</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50000"/>
                        </a:lnSpc>
                        <a:spcBef>
                          <a:spcPts val="600"/>
                        </a:spcBef>
                        <a:spcAft>
                          <a:spcPts val="0"/>
                        </a:spcAft>
                      </a:pPr>
                      <a:r>
                        <a:rPr lang="it-IT" sz="1200" dirty="0">
                          <a:latin typeface="Arial"/>
                          <a:ea typeface="Calibri"/>
                          <a:cs typeface="Times New Roman"/>
                        </a:rPr>
                        <a:t>9</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50000"/>
                        </a:lnSpc>
                        <a:spcBef>
                          <a:spcPts val="600"/>
                        </a:spcBef>
                        <a:spcAft>
                          <a:spcPts val="0"/>
                        </a:spcAft>
                      </a:pPr>
                      <a:r>
                        <a:rPr lang="it-IT" sz="1200">
                          <a:latin typeface="Arial"/>
                          <a:ea typeface="Calibri"/>
                          <a:cs typeface="Times New Roman"/>
                        </a:rPr>
                        <a:t>5</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80975">
                <a:tc>
                  <a:txBody>
                    <a:bodyPr/>
                    <a:lstStyle/>
                    <a:p>
                      <a:pPr algn="just">
                        <a:lnSpc>
                          <a:spcPct val="150000"/>
                        </a:lnSpc>
                        <a:spcBef>
                          <a:spcPts val="600"/>
                        </a:spcBef>
                        <a:spcAft>
                          <a:spcPts val="0"/>
                        </a:spcAft>
                      </a:pPr>
                      <a:r>
                        <a:rPr lang="it-IT" sz="1100">
                          <a:latin typeface="Arial"/>
                          <a:ea typeface="Times New Roman"/>
                          <a:cs typeface="Times New Roman"/>
                        </a:rPr>
                        <a:t>Carico di lavoro</a:t>
                      </a:r>
                      <a:endParaRPr lang="it-IT" sz="1100">
                        <a:latin typeface="Arial"/>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Calibri"/>
                          <a:cs typeface="Times New Roman"/>
                        </a:rPr>
                        <a:t>0</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Calibri"/>
                          <a:cs typeface="Times New Roman"/>
                        </a:rPr>
                        <a:t>0</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50000"/>
                        </a:lnSpc>
                        <a:spcBef>
                          <a:spcPts val="600"/>
                        </a:spcBef>
                        <a:spcAft>
                          <a:spcPts val="0"/>
                        </a:spcAft>
                      </a:pPr>
                      <a:r>
                        <a:rPr lang="it-IT" sz="1200">
                          <a:latin typeface="Arial"/>
                          <a:ea typeface="Calibri"/>
                          <a:cs typeface="Times New Roman"/>
                        </a:rPr>
                        <a:t>0</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50000"/>
                        </a:lnSpc>
                        <a:spcBef>
                          <a:spcPts val="600"/>
                        </a:spcBef>
                        <a:spcAft>
                          <a:spcPts val="0"/>
                        </a:spcAft>
                      </a:pPr>
                      <a:r>
                        <a:rPr lang="it-IT" sz="1200" dirty="0">
                          <a:latin typeface="Arial"/>
                          <a:ea typeface="Calibri"/>
                          <a:cs typeface="Times New Roman"/>
                        </a:rPr>
                        <a:t>0</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80975">
                <a:tc>
                  <a:txBody>
                    <a:bodyPr/>
                    <a:lstStyle/>
                    <a:p>
                      <a:pPr algn="just">
                        <a:lnSpc>
                          <a:spcPct val="150000"/>
                        </a:lnSpc>
                        <a:spcBef>
                          <a:spcPts val="600"/>
                        </a:spcBef>
                        <a:spcAft>
                          <a:spcPts val="0"/>
                        </a:spcAft>
                      </a:pPr>
                      <a:r>
                        <a:rPr lang="it-IT" sz="1100">
                          <a:latin typeface="Arial"/>
                          <a:ea typeface="Times New Roman"/>
                          <a:cs typeface="Times New Roman"/>
                        </a:rPr>
                        <a:t>Coscienza ambientale</a:t>
                      </a:r>
                      <a:endParaRPr lang="it-IT" sz="1100">
                        <a:latin typeface="Arial"/>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Calibri"/>
                          <a:cs typeface="Times New Roman"/>
                        </a:rPr>
                        <a:t>0</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Calibri"/>
                          <a:cs typeface="Times New Roman"/>
                        </a:rPr>
                        <a:t>2</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50000"/>
                        </a:lnSpc>
                        <a:spcBef>
                          <a:spcPts val="600"/>
                        </a:spcBef>
                        <a:spcAft>
                          <a:spcPts val="0"/>
                        </a:spcAft>
                      </a:pPr>
                      <a:r>
                        <a:rPr lang="it-IT" sz="1200">
                          <a:latin typeface="Arial"/>
                          <a:ea typeface="Calibri"/>
                          <a:cs typeface="Times New Roman"/>
                        </a:rPr>
                        <a:t>1</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50000"/>
                        </a:lnSpc>
                        <a:spcBef>
                          <a:spcPts val="600"/>
                        </a:spcBef>
                        <a:spcAft>
                          <a:spcPts val="0"/>
                        </a:spcAft>
                      </a:pPr>
                      <a:r>
                        <a:rPr lang="it-IT" sz="1200" dirty="0">
                          <a:latin typeface="Arial"/>
                          <a:ea typeface="Calibri"/>
                          <a:cs typeface="Times New Roman"/>
                        </a:rPr>
                        <a:t>2</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80975">
                <a:tc>
                  <a:txBody>
                    <a:bodyPr/>
                    <a:lstStyle/>
                    <a:p>
                      <a:pPr algn="just">
                        <a:lnSpc>
                          <a:spcPct val="150000"/>
                        </a:lnSpc>
                        <a:spcBef>
                          <a:spcPts val="600"/>
                        </a:spcBef>
                        <a:spcAft>
                          <a:spcPts val="0"/>
                        </a:spcAft>
                      </a:pPr>
                      <a:r>
                        <a:rPr lang="it-IT" sz="1100">
                          <a:latin typeface="Arial"/>
                          <a:ea typeface="Times New Roman"/>
                          <a:cs typeface="Times New Roman"/>
                        </a:rPr>
                        <a:t>Dati ambientali</a:t>
                      </a:r>
                      <a:endParaRPr lang="it-IT" sz="1100">
                        <a:latin typeface="Arial"/>
                        <a:ea typeface="Calibri"/>
                        <a:cs typeface="Times New Roman"/>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Calibri"/>
                          <a:cs typeface="Times New Roman"/>
                        </a:rPr>
                        <a:t>0</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Calibri"/>
                          <a:cs typeface="Times New Roman"/>
                        </a:rPr>
                        <a:t>1</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50000"/>
                        </a:lnSpc>
                        <a:spcBef>
                          <a:spcPts val="600"/>
                        </a:spcBef>
                        <a:spcAft>
                          <a:spcPts val="0"/>
                        </a:spcAft>
                      </a:pPr>
                      <a:r>
                        <a:rPr lang="it-IT" sz="1200">
                          <a:latin typeface="Arial"/>
                          <a:ea typeface="Calibri"/>
                          <a:cs typeface="Times New Roman"/>
                        </a:rPr>
                        <a:t>6</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r">
                        <a:lnSpc>
                          <a:spcPct val="150000"/>
                        </a:lnSpc>
                        <a:spcBef>
                          <a:spcPts val="600"/>
                        </a:spcBef>
                        <a:spcAft>
                          <a:spcPts val="0"/>
                        </a:spcAft>
                      </a:pPr>
                      <a:r>
                        <a:rPr lang="it-IT" sz="1200" dirty="0">
                          <a:latin typeface="Arial"/>
                          <a:ea typeface="Calibri"/>
                          <a:cs typeface="Times New Roman"/>
                        </a:rPr>
                        <a:t>1</a:t>
                      </a: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graphicFrame>
        <p:nvGraphicFramePr>
          <p:cNvPr id="11" name="Tabella 10"/>
          <p:cNvGraphicFramePr>
            <a:graphicFrameLocks noGrp="1"/>
          </p:cNvGraphicFramePr>
          <p:nvPr/>
        </p:nvGraphicFramePr>
        <p:xfrm>
          <a:off x="5004048" y="1268760"/>
          <a:ext cx="3877489" cy="6126480"/>
        </p:xfrm>
        <a:graphic>
          <a:graphicData uri="http://schemas.openxmlformats.org/drawingml/2006/table">
            <a:tbl>
              <a:tblPr/>
              <a:tblGrid>
                <a:gridCol w="991459"/>
                <a:gridCol w="962010"/>
                <a:gridCol w="962010"/>
                <a:gridCol w="962010"/>
              </a:tblGrid>
              <a:tr h="353391">
                <a:tc>
                  <a:txBody>
                    <a:bodyPr/>
                    <a:lstStyle/>
                    <a:p>
                      <a:pPr algn="l">
                        <a:lnSpc>
                          <a:spcPct val="150000"/>
                        </a:lnSpc>
                        <a:spcBef>
                          <a:spcPts val="600"/>
                        </a:spcBef>
                        <a:spcAft>
                          <a:spcPts val="0"/>
                        </a:spcAft>
                      </a:pPr>
                      <a:r>
                        <a:rPr lang="it-IT" sz="800" dirty="0">
                          <a:latin typeface="Arial"/>
                          <a:ea typeface="Times New Roman"/>
                        </a:rPr>
                        <a:t>Regione</a:t>
                      </a:r>
                      <a:endParaRPr lang="it-IT" sz="9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800">
                          <a:latin typeface="Arial"/>
                          <a:ea typeface="Times New Roman"/>
                        </a:rPr>
                        <a:t>Indice di percezione 2011</a:t>
                      </a:r>
                      <a:endParaRPr lang="it-IT" sz="9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800">
                          <a:latin typeface="Arial"/>
                          <a:ea typeface="Times New Roman"/>
                        </a:rPr>
                        <a:t>Indice di percezione 2012</a:t>
                      </a:r>
                      <a:endParaRPr lang="it-IT" sz="9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800">
                          <a:latin typeface="Arial"/>
                          <a:ea typeface="Times New Roman"/>
                        </a:rPr>
                        <a:t>Indice di percezione 2013</a:t>
                      </a:r>
                      <a:endParaRPr lang="it-IT" sz="9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76696">
                <a:tc>
                  <a:txBody>
                    <a:bodyPr/>
                    <a:lstStyle/>
                    <a:p>
                      <a:pPr algn="l">
                        <a:lnSpc>
                          <a:spcPct val="150000"/>
                        </a:lnSpc>
                        <a:spcBef>
                          <a:spcPts val="600"/>
                        </a:spcBef>
                        <a:spcAft>
                          <a:spcPts val="0"/>
                        </a:spcAft>
                      </a:pPr>
                      <a:r>
                        <a:rPr lang="it-IT" sz="1200" dirty="0">
                          <a:latin typeface="Arial"/>
                          <a:ea typeface="Times New Roman"/>
                        </a:rPr>
                        <a:t>Abruzzo</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dirty="0">
                          <a:latin typeface="Arial"/>
                          <a:ea typeface="Times New Roman"/>
                        </a:rPr>
                        <a:t>1,0</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N.R.</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N.R.</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76696">
                <a:tc>
                  <a:txBody>
                    <a:bodyPr/>
                    <a:lstStyle/>
                    <a:p>
                      <a:pPr algn="l">
                        <a:lnSpc>
                          <a:spcPct val="150000"/>
                        </a:lnSpc>
                        <a:spcBef>
                          <a:spcPts val="600"/>
                        </a:spcBef>
                        <a:spcAft>
                          <a:spcPts val="0"/>
                        </a:spcAft>
                      </a:pPr>
                      <a:r>
                        <a:rPr lang="it-IT" sz="1200" dirty="0">
                          <a:latin typeface="Arial"/>
                          <a:ea typeface="Times New Roman"/>
                        </a:rPr>
                        <a:t>Basilicata</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dirty="0" err="1">
                          <a:latin typeface="Arial"/>
                          <a:ea typeface="Times New Roman"/>
                        </a:rPr>
                        <a:t>N.R</a:t>
                      </a:r>
                      <a:r>
                        <a:rPr lang="it-IT" sz="1200" dirty="0">
                          <a:latin typeface="Arial"/>
                          <a:ea typeface="Times New Roman"/>
                        </a:rPr>
                        <a:t>.</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dirty="0" err="1">
                          <a:latin typeface="Arial"/>
                          <a:ea typeface="Times New Roman"/>
                        </a:rPr>
                        <a:t>N.R</a:t>
                      </a:r>
                      <a:r>
                        <a:rPr lang="it-IT" sz="1200" dirty="0">
                          <a:latin typeface="Arial"/>
                          <a:ea typeface="Times New Roman"/>
                        </a:rPr>
                        <a:t>.</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0,8</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76696">
                <a:tc>
                  <a:txBody>
                    <a:bodyPr/>
                    <a:lstStyle/>
                    <a:p>
                      <a:pPr algn="l">
                        <a:lnSpc>
                          <a:spcPct val="150000"/>
                        </a:lnSpc>
                        <a:spcBef>
                          <a:spcPts val="600"/>
                        </a:spcBef>
                        <a:spcAft>
                          <a:spcPts val="0"/>
                        </a:spcAft>
                      </a:pPr>
                      <a:r>
                        <a:rPr lang="it-IT" sz="1200" dirty="0">
                          <a:latin typeface="Arial"/>
                          <a:ea typeface="Times New Roman"/>
                        </a:rPr>
                        <a:t>Calabria</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0,5</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dirty="0">
                          <a:latin typeface="Arial"/>
                          <a:ea typeface="Times New Roman"/>
                        </a:rPr>
                        <a:t>0,5</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N.R.</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76696">
                <a:tc>
                  <a:txBody>
                    <a:bodyPr/>
                    <a:lstStyle/>
                    <a:p>
                      <a:pPr algn="l">
                        <a:lnSpc>
                          <a:spcPct val="150000"/>
                        </a:lnSpc>
                        <a:spcBef>
                          <a:spcPts val="600"/>
                        </a:spcBef>
                        <a:spcAft>
                          <a:spcPts val="0"/>
                        </a:spcAft>
                      </a:pPr>
                      <a:r>
                        <a:rPr lang="it-IT" sz="1200" dirty="0">
                          <a:latin typeface="Arial"/>
                          <a:ea typeface="Times New Roman"/>
                        </a:rPr>
                        <a:t>Campania</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0,7</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dirty="0" err="1">
                          <a:latin typeface="Arial"/>
                          <a:ea typeface="Times New Roman"/>
                        </a:rPr>
                        <a:t>N.R</a:t>
                      </a:r>
                      <a:r>
                        <a:rPr lang="it-IT" sz="1200" dirty="0">
                          <a:latin typeface="Arial"/>
                          <a:ea typeface="Times New Roman"/>
                        </a:rPr>
                        <a:t>.</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N.R.</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76696">
                <a:tc>
                  <a:txBody>
                    <a:bodyPr/>
                    <a:lstStyle/>
                    <a:p>
                      <a:pPr algn="l">
                        <a:lnSpc>
                          <a:spcPct val="150000"/>
                        </a:lnSpc>
                        <a:spcBef>
                          <a:spcPts val="600"/>
                        </a:spcBef>
                        <a:spcAft>
                          <a:spcPts val="0"/>
                        </a:spcAft>
                      </a:pPr>
                      <a:r>
                        <a:rPr lang="it-IT" sz="1200" dirty="0" err="1" smtClean="0">
                          <a:latin typeface="Arial"/>
                          <a:ea typeface="Times New Roman"/>
                        </a:rPr>
                        <a:t>Em-Rom</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0,0</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dirty="0">
                          <a:latin typeface="Arial"/>
                          <a:ea typeface="Times New Roman"/>
                        </a:rPr>
                        <a:t>0,5</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0,5</a:t>
                      </a:r>
                      <a:endParaRPr lang="it-IT" sz="1200">
                        <a:latin typeface="Arial"/>
                        <a:ea typeface="Calibri"/>
                      </a:endParaRPr>
                    </a:p>
                  </a:txBody>
                  <a:tcPr marL="34357" marR="343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76696">
                <a:tc>
                  <a:txBody>
                    <a:bodyPr/>
                    <a:lstStyle/>
                    <a:p>
                      <a:pPr algn="l">
                        <a:lnSpc>
                          <a:spcPct val="150000"/>
                        </a:lnSpc>
                        <a:spcBef>
                          <a:spcPts val="600"/>
                        </a:spcBef>
                        <a:spcAft>
                          <a:spcPts val="0"/>
                        </a:spcAft>
                      </a:pPr>
                      <a:r>
                        <a:rPr lang="it-IT" sz="1200" dirty="0">
                          <a:latin typeface="Arial"/>
                          <a:ea typeface="Times New Roman"/>
                        </a:rPr>
                        <a:t>Friuli V. G.</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N.R.</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dirty="0">
                          <a:latin typeface="Arial"/>
                          <a:ea typeface="Times New Roman"/>
                        </a:rPr>
                        <a:t>0,8</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0,8</a:t>
                      </a:r>
                      <a:endParaRPr lang="it-IT" sz="1200">
                        <a:latin typeface="Arial"/>
                        <a:ea typeface="Calibri"/>
                      </a:endParaRPr>
                    </a:p>
                  </a:txBody>
                  <a:tcPr marL="34357" marR="343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76696">
                <a:tc>
                  <a:txBody>
                    <a:bodyPr/>
                    <a:lstStyle/>
                    <a:p>
                      <a:pPr algn="l">
                        <a:lnSpc>
                          <a:spcPct val="150000"/>
                        </a:lnSpc>
                        <a:spcBef>
                          <a:spcPts val="600"/>
                        </a:spcBef>
                        <a:spcAft>
                          <a:spcPts val="0"/>
                        </a:spcAft>
                      </a:pPr>
                      <a:r>
                        <a:rPr lang="it-IT" sz="1200" dirty="0">
                          <a:latin typeface="Arial"/>
                          <a:ea typeface="Times New Roman"/>
                        </a:rPr>
                        <a:t>Lazio</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1,0</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dirty="0" err="1">
                          <a:latin typeface="Arial"/>
                          <a:ea typeface="Times New Roman"/>
                        </a:rPr>
                        <a:t>N.R</a:t>
                      </a:r>
                      <a:r>
                        <a:rPr lang="it-IT" sz="1200" dirty="0">
                          <a:latin typeface="Arial"/>
                          <a:ea typeface="Times New Roman"/>
                        </a:rPr>
                        <a:t>.</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dirty="0" err="1">
                          <a:latin typeface="Arial"/>
                          <a:ea typeface="Times New Roman"/>
                        </a:rPr>
                        <a:t>N.R</a:t>
                      </a:r>
                      <a:r>
                        <a:rPr lang="it-IT" sz="1200" dirty="0">
                          <a:latin typeface="Arial"/>
                          <a:ea typeface="Times New Roman"/>
                        </a:rPr>
                        <a:t>.</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76696">
                <a:tc>
                  <a:txBody>
                    <a:bodyPr/>
                    <a:lstStyle/>
                    <a:p>
                      <a:pPr algn="l">
                        <a:lnSpc>
                          <a:spcPct val="150000"/>
                        </a:lnSpc>
                        <a:spcBef>
                          <a:spcPts val="600"/>
                        </a:spcBef>
                        <a:spcAft>
                          <a:spcPts val="0"/>
                        </a:spcAft>
                      </a:pPr>
                      <a:r>
                        <a:rPr lang="it-IT" sz="1200" dirty="0">
                          <a:latin typeface="Arial"/>
                          <a:ea typeface="Times New Roman"/>
                        </a:rPr>
                        <a:t>Liguria</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0,8</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0,7</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dirty="0" err="1">
                          <a:latin typeface="Arial"/>
                          <a:ea typeface="Times New Roman"/>
                        </a:rPr>
                        <a:t>N.R</a:t>
                      </a:r>
                      <a:r>
                        <a:rPr lang="it-IT" sz="1200" dirty="0">
                          <a:latin typeface="Arial"/>
                          <a:ea typeface="Times New Roman"/>
                        </a:rPr>
                        <a:t>.</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76696">
                <a:tc>
                  <a:txBody>
                    <a:bodyPr/>
                    <a:lstStyle/>
                    <a:p>
                      <a:pPr algn="l">
                        <a:lnSpc>
                          <a:spcPct val="150000"/>
                        </a:lnSpc>
                        <a:spcBef>
                          <a:spcPts val="600"/>
                        </a:spcBef>
                        <a:spcAft>
                          <a:spcPts val="0"/>
                        </a:spcAft>
                      </a:pPr>
                      <a:r>
                        <a:rPr lang="it-IT" sz="1200" dirty="0">
                          <a:latin typeface="Arial"/>
                          <a:ea typeface="Times New Roman"/>
                        </a:rPr>
                        <a:t>Lombardia</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0,6</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0,6</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dirty="0">
                          <a:latin typeface="Arial"/>
                          <a:ea typeface="Times New Roman"/>
                        </a:rPr>
                        <a:t>0,6</a:t>
                      </a:r>
                      <a:endParaRPr lang="it-IT" sz="1200" dirty="0">
                        <a:latin typeface="Arial"/>
                        <a:ea typeface="Calibri"/>
                      </a:endParaRPr>
                    </a:p>
                  </a:txBody>
                  <a:tcPr marL="34357" marR="343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76696">
                <a:tc>
                  <a:txBody>
                    <a:bodyPr/>
                    <a:lstStyle/>
                    <a:p>
                      <a:pPr algn="l">
                        <a:lnSpc>
                          <a:spcPct val="150000"/>
                        </a:lnSpc>
                        <a:spcBef>
                          <a:spcPts val="600"/>
                        </a:spcBef>
                        <a:spcAft>
                          <a:spcPts val="0"/>
                        </a:spcAft>
                      </a:pPr>
                      <a:r>
                        <a:rPr lang="it-IT" sz="1200" dirty="0">
                          <a:latin typeface="Arial"/>
                          <a:ea typeface="Times New Roman"/>
                        </a:rPr>
                        <a:t>Marche</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0,5</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N.R.</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dirty="0">
                          <a:latin typeface="Arial"/>
                          <a:ea typeface="Times New Roman"/>
                        </a:rPr>
                        <a:t>0,7</a:t>
                      </a:r>
                      <a:endParaRPr lang="it-IT" sz="1200" dirty="0">
                        <a:latin typeface="Arial"/>
                        <a:ea typeface="Calibri"/>
                      </a:endParaRPr>
                    </a:p>
                  </a:txBody>
                  <a:tcPr marL="34357" marR="343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76696">
                <a:tc>
                  <a:txBody>
                    <a:bodyPr/>
                    <a:lstStyle/>
                    <a:p>
                      <a:pPr algn="l">
                        <a:lnSpc>
                          <a:spcPct val="150000"/>
                        </a:lnSpc>
                        <a:spcBef>
                          <a:spcPts val="600"/>
                        </a:spcBef>
                        <a:spcAft>
                          <a:spcPts val="0"/>
                        </a:spcAft>
                      </a:pPr>
                      <a:r>
                        <a:rPr lang="it-IT" sz="1200" dirty="0">
                          <a:latin typeface="Arial"/>
                          <a:ea typeface="Times New Roman"/>
                        </a:rPr>
                        <a:t>Molise</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dirty="0" err="1">
                          <a:latin typeface="Arial"/>
                          <a:ea typeface="Times New Roman"/>
                        </a:rPr>
                        <a:t>N.R</a:t>
                      </a:r>
                      <a:r>
                        <a:rPr lang="it-IT" sz="1200" dirty="0">
                          <a:latin typeface="Arial"/>
                          <a:ea typeface="Times New Roman"/>
                        </a:rPr>
                        <a:t>.</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N.R.</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dirty="0" err="1">
                          <a:latin typeface="Arial"/>
                          <a:ea typeface="Times New Roman"/>
                        </a:rPr>
                        <a:t>N.R</a:t>
                      </a:r>
                      <a:r>
                        <a:rPr lang="it-IT" sz="1200" dirty="0">
                          <a:latin typeface="Arial"/>
                          <a:ea typeface="Times New Roman"/>
                        </a:rPr>
                        <a:t>.</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76696">
                <a:tc>
                  <a:txBody>
                    <a:bodyPr/>
                    <a:lstStyle/>
                    <a:p>
                      <a:pPr algn="l">
                        <a:lnSpc>
                          <a:spcPct val="150000"/>
                        </a:lnSpc>
                        <a:spcBef>
                          <a:spcPts val="600"/>
                        </a:spcBef>
                        <a:spcAft>
                          <a:spcPts val="0"/>
                        </a:spcAft>
                      </a:pPr>
                      <a:r>
                        <a:rPr lang="it-IT" sz="1200" dirty="0">
                          <a:latin typeface="Arial"/>
                          <a:ea typeface="Times New Roman"/>
                        </a:rPr>
                        <a:t>Piemonte</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0,5</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0,5</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dirty="0">
                          <a:latin typeface="Arial"/>
                          <a:ea typeface="Times New Roman"/>
                        </a:rPr>
                        <a:t>1,0</a:t>
                      </a:r>
                      <a:endParaRPr lang="it-IT" sz="1200" dirty="0">
                        <a:latin typeface="Arial"/>
                        <a:ea typeface="Calibri"/>
                      </a:endParaRPr>
                    </a:p>
                  </a:txBody>
                  <a:tcPr marL="34357" marR="343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76696">
                <a:tc>
                  <a:txBody>
                    <a:bodyPr/>
                    <a:lstStyle/>
                    <a:p>
                      <a:pPr algn="l">
                        <a:lnSpc>
                          <a:spcPct val="150000"/>
                        </a:lnSpc>
                        <a:spcBef>
                          <a:spcPts val="600"/>
                        </a:spcBef>
                        <a:spcAft>
                          <a:spcPts val="0"/>
                        </a:spcAft>
                      </a:pPr>
                      <a:r>
                        <a:rPr lang="it-IT" sz="1200" dirty="0">
                          <a:latin typeface="Arial"/>
                          <a:ea typeface="Times New Roman"/>
                        </a:rPr>
                        <a:t>P.A. Bolzano</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N.R.</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0,3</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dirty="0" err="1">
                          <a:latin typeface="Arial"/>
                          <a:ea typeface="Times New Roman"/>
                        </a:rPr>
                        <a:t>N.R</a:t>
                      </a:r>
                      <a:r>
                        <a:rPr lang="it-IT" sz="1200" dirty="0">
                          <a:latin typeface="Arial"/>
                          <a:ea typeface="Times New Roman"/>
                        </a:rPr>
                        <a:t>.</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76696">
                <a:tc>
                  <a:txBody>
                    <a:bodyPr/>
                    <a:lstStyle/>
                    <a:p>
                      <a:pPr algn="l">
                        <a:lnSpc>
                          <a:spcPct val="150000"/>
                        </a:lnSpc>
                        <a:spcBef>
                          <a:spcPts val="600"/>
                        </a:spcBef>
                        <a:spcAft>
                          <a:spcPts val="0"/>
                        </a:spcAft>
                      </a:pPr>
                      <a:r>
                        <a:rPr lang="it-IT" sz="1200" dirty="0">
                          <a:latin typeface="Arial"/>
                          <a:ea typeface="Times New Roman"/>
                        </a:rPr>
                        <a:t>P.A. Trento</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0,0</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0,0</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dirty="0">
                          <a:latin typeface="Arial"/>
                          <a:ea typeface="Times New Roman"/>
                        </a:rPr>
                        <a:t>0,0</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76696">
                <a:tc>
                  <a:txBody>
                    <a:bodyPr/>
                    <a:lstStyle/>
                    <a:p>
                      <a:pPr algn="l">
                        <a:lnSpc>
                          <a:spcPct val="150000"/>
                        </a:lnSpc>
                        <a:spcBef>
                          <a:spcPts val="600"/>
                        </a:spcBef>
                        <a:spcAft>
                          <a:spcPts val="0"/>
                        </a:spcAft>
                      </a:pPr>
                      <a:r>
                        <a:rPr lang="it-IT" sz="1200" dirty="0">
                          <a:latin typeface="Arial"/>
                          <a:ea typeface="Times New Roman"/>
                        </a:rPr>
                        <a:t>Puglia</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0,4</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0,3</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dirty="0">
                          <a:latin typeface="Arial"/>
                          <a:ea typeface="Times New Roman"/>
                        </a:rPr>
                        <a:t>0,3</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76696">
                <a:tc>
                  <a:txBody>
                    <a:bodyPr/>
                    <a:lstStyle/>
                    <a:p>
                      <a:pPr algn="l">
                        <a:lnSpc>
                          <a:spcPct val="150000"/>
                        </a:lnSpc>
                        <a:spcBef>
                          <a:spcPts val="600"/>
                        </a:spcBef>
                        <a:spcAft>
                          <a:spcPts val="0"/>
                        </a:spcAft>
                      </a:pPr>
                      <a:r>
                        <a:rPr lang="it-IT" sz="1200" dirty="0">
                          <a:latin typeface="Arial"/>
                          <a:ea typeface="Times New Roman"/>
                        </a:rPr>
                        <a:t>Sardegna</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0,7</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0,7</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dirty="0">
                          <a:latin typeface="Arial"/>
                          <a:ea typeface="Times New Roman"/>
                        </a:rPr>
                        <a:t>0,7</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76696">
                <a:tc>
                  <a:txBody>
                    <a:bodyPr/>
                    <a:lstStyle/>
                    <a:p>
                      <a:pPr algn="l">
                        <a:lnSpc>
                          <a:spcPct val="150000"/>
                        </a:lnSpc>
                        <a:spcBef>
                          <a:spcPts val="600"/>
                        </a:spcBef>
                        <a:spcAft>
                          <a:spcPts val="0"/>
                        </a:spcAft>
                      </a:pPr>
                      <a:r>
                        <a:rPr lang="it-IT" sz="1200" dirty="0">
                          <a:latin typeface="Arial"/>
                          <a:ea typeface="Times New Roman"/>
                        </a:rPr>
                        <a:t>Sicilia</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N.R.</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N.R.</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dirty="0" err="1">
                          <a:latin typeface="Arial"/>
                          <a:ea typeface="Times New Roman"/>
                        </a:rPr>
                        <a:t>N.R</a:t>
                      </a:r>
                      <a:r>
                        <a:rPr lang="it-IT" sz="1200" dirty="0">
                          <a:latin typeface="Arial"/>
                          <a:ea typeface="Times New Roman"/>
                        </a:rPr>
                        <a:t>.</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76696">
                <a:tc>
                  <a:txBody>
                    <a:bodyPr/>
                    <a:lstStyle/>
                    <a:p>
                      <a:pPr algn="l">
                        <a:lnSpc>
                          <a:spcPct val="150000"/>
                        </a:lnSpc>
                        <a:spcBef>
                          <a:spcPts val="600"/>
                        </a:spcBef>
                        <a:spcAft>
                          <a:spcPts val="0"/>
                        </a:spcAft>
                      </a:pPr>
                      <a:r>
                        <a:rPr lang="it-IT" sz="1200" dirty="0">
                          <a:latin typeface="Arial"/>
                          <a:ea typeface="Times New Roman"/>
                        </a:rPr>
                        <a:t>Toscana</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1,0</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1,0</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dirty="0">
                          <a:latin typeface="Arial"/>
                          <a:ea typeface="Times New Roman"/>
                        </a:rPr>
                        <a:t>1,0</a:t>
                      </a:r>
                      <a:endParaRPr lang="it-IT" sz="1200" dirty="0">
                        <a:latin typeface="Arial"/>
                        <a:ea typeface="Calibri"/>
                      </a:endParaRPr>
                    </a:p>
                  </a:txBody>
                  <a:tcPr marL="34357" marR="343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76696">
                <a:tc>
                  <a:txBody>
                    <a:bodyPr/>
                    <a:lstStyle/>
                    <a:p>
                      <a:pPr algn="l">
                        <a:lnSpc>
                          <a:spcPct val="150000"/>
                        </a:lnSpc>
                        <a:spcBef>
                          <a:spcPts val="600"/>
                        </a:spcBef>
                        <a:spcAft>
                          <a:spcPts val="0"/>
                        </a:spcAft>
                      </a:pPr>
                      <a:r>
                        <a:rPr lang="it-IT" sz="1200" dirty="0">
                          <a:latin typeface="Arial"/>
                          <a:ea typeface="Times New Roman"/>
                        </a:rPr>
                        <a:t>Umbria</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0,0</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0,0</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dirty="0">
                          <a:latin typeface="Arial"/>
                          <a:ea typeface="Times New Roman"/>
                        </a:rPr>
                        <a:t>1,0</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76696">
                <a:tc>
                  <a:txBody>
                    <a:bodyPr/>
                    <a:lstStyle/>
                    <a:p>
                      <a:pPr algn="l">
                        <a:lnSpc>
                          <a:spcPct val="150000"/>
                        </a:lnSpc>
                        <a:spcBef>
                          <a:spcPts val="600"/>
                        </a:spcBef>
                        <a:spcAft>
                          <a:spcPts val="0"/>
                        </a:spcAft>
                      </a:pPr>
                      <a:r>
                        <a:rPr lang="it-IT" sz="1200" dirty="0">
                          <a:latin typeface="Arial"/>
                          <a:ea typeface="Times New Roman"/>
                        </a:rPr>
                        <a:t>Valle d'Aosta</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1,0</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a:latin typeface="Arial"/>
                          <a:ea typeface="Times New Roman"/>
                        </a:rPr>
                        <a:t>0,7</a:t>
                      </a:r>
                      <a:endParaRPr lang="it-IT" sz="120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dirty="0">
                          <a:latin typeface="Arial"/>
                          <a:ea typeface="Times New Roman"/>
                        </a:rPr>
                        <a:t>0,0</a:t>
                      </a:r>
                      <a:endParaRPr lang="it-IT" sz="1200" dirty="0">
                        <a:latin typeface="Arial"/>
                        <a:ea typeface="Calibri"/>
                      </a:endParaRPr>
                    </a:p>
                  </a:txBody>
                  <a:tcPr marL="34357" marR="343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176696">
                <a:tc>
                  <a:txBody>
                    <a:bodyPr/>
                    <a:lstStyle/>
                    <a:p>
                      <a:pPr algn="l">
                        <a:lnSpc>
                          <a:spcPct val="150000"/>
                        </a:lnSpc>
                        <a:spcBef>
                          <a:spcPts val="600"/>
                        </a:spcBef>
                        <a:spcAft>
                          <a:spcPts val="0"/>
                        </a:spcAft>
                      </a:pPr>
                      <a:r>
                        <a:rPr lang="it-IT" sz="1200" dirty="0">
                          <a:latin typeface="Arial"/>
                          <a:ea typeface="Times New Roman"/>
                        </a:rPr>
                        <a:t>Veneto</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dirty="0">
                          <a:latin typeface="Arial"/>
                          <a:ea typeface="Times New Roman"/>
                        </a:rPr>
                        <a:t>1,0</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dirty="0">
                          <a:latin typeface="Arial"/>
                          <a:ea typeface="Times New Roman"/>
                        </a:rPr>
                        <a:t>0,0</a:t>
                      </a:r>
                      <a:endParaRPr lang="it-IT" sz="1200" dirty="0">
                        <a:latin typeface="Arial"/>
                        <a:ea typeface="Calibri"/>
                      </a:endParaRPr>
                    </a:p>
                  </a:txBody>
                  <a:tcPr marL="34357" marR="34357"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lnSpc>
                          <a:spcPct val="150000"/>
                        </a:lnSpc>
                        <a:spcBef>
                          <a:spcPts val="600"/>
                        </a:spcBef>
                        <a:spcAft>
                          <a:spcPts val="0"/>
                        </a:spcAft>
                      </a:pPr>
                      <a:r>
                        <a:rPr lang="it-IT" sz="1200" dirty="0">
                          <a:latin typeface="Arial"/>
                          <a:ea typeface="Times New Roman"/>
                        </a:rPr>
                        <a:t>1,0</a:t>
                      </a:r>
                      <a:endParaRPr lang="it-IT" sz="1200" dirty="0">
                        <a:latin typeface="Arial"/>
                        <a:ea typeface="Calibri"/>
                      </a:endParaRPr>
                    </a:p>
                  </a:txBody>
                  <a:tcPr marL="34357" marR="3435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26747524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19872" y="0"/>
            <a:ext cx="5724128" cy="620688"/>
          </a:xfrm>
          <a:ln>
            <a:solidFill>
              <a:schemeClr val="tx1"/>
            </a:solidFill>
          </a:ln>
        </p:spPr>
        <p:txBody>
          <a:bodyPr>
            <a:normAutofit fontScale="90000"/>
          </a:bodyPr>
          <a:lstStyle/>
          <a:p>
            <a:r>
              <a:rPr lang="it-IT" sz="1600" dirty="0" smtClean="0">
                <a:solidFill>
                  <a:schemeClr val="tx1"/>
                </a:solidFill>
              </a:rPr>
              <a:t/>
            </a:r>
            <a:br>
              <a:rPr lang="it-IT" sz="1600" dirty="0" smtClean="0">
                <a:solidFill>
                  <a:schemeClr val="tx1"/>
                </a:solidFill>
              </a:rPr>
            </a:br>
            <a:r>
              <a:rPr lang="it-IT" sz="1600" dirty="0"/>
              <a:t/>
            </a:r>
            <a:br>
              <a:rPr lang="it-IT" sz="1600" dirty="0"/>
            </a:br>
            <a:r>
              <a:rPr lang="it-IT" sz="1600" dirty="0" smtClean="0">
                <a:solidFill>
                  <a:schemeClr val="tx1"/>
                </a:solidFill>
              </a:rPr>
              <a:t>Il ruolo della VAS quale strumento di indirizzo e supporto alle scelte di pianificazione</a:t>
            </a:r>
            <a:r>
              <a:rPr lang="it-IT" dirty="0" smtClean="0">
                <a:solidFill>
                  <a:schemeClr val="tx1"/>
                </a:solidFill>
              </a:rPr>
              <a:t/>
            </a:r>
            <a:br>
              <a:rPr lang="it-IT" dirty="0" smtClean="0">
                <a:solidFill>
                  <a:schemeClr val="tx1"/>
                </a:solidFill>
              </a:rPr>
            </a:br>
            <a:endParaRPr lang="it-IT" dirty="0"/>
          </a:p>
        </p:txBody>
      </p:sp>
      <p:pic>
        <p:nvPicPr>
          <p:cNvPr id="4" name="Immagine 3" descr="head.jpg"/>
          <p:cNvPicPr>
            <a:picLocks noChangeAspect="1"/>
          </p:cNvPicPr>
          <p:nvPr/>
        </p:nvPicPr>
        <p:blipFill>
          <a:blip r:embed="rId3" cstate="print"/>
          <a:stretch>
            <a:fillRect/>
          </a:stretch>
        </p:blipFill>
        <p:spPr>
          <a:xfrm>
            <a:off x="0" y="1"/>
            <a:ext cx="3419872" cy="606462"/>
          </a:xfrm>
          <a:prstGeom prst="rect">
            <a:avLst/>
          </a:prstGeom>
        </p:spPr>
      </p:pic>
      <p:sp>
        <p:nvSpPr>
          <p:cNvPr id="6" name="CasellaDiTesto 5"/>
          <p:cNvSpPr txBox="1"/>
          <p:nvPr/>
        </p:nvSpPr>
        <p:spPr>
          <a:xfrm>
            <a:off x="2051720" y="1340768"/>
            <a:ext cx="4752528" cy="369332"/>
          </a:xfrm>
          <a:prstGeom prst="rect">
            <a:avLst/>
          </a:prstGeom>
          <a:noFill/>
        </p:spPr>
        <p:txBody>
          <a:bodyPr wrap="square" rtlCol="0">
            <a:spAutoFit/>
          </a:bodyPr>
          <a:lstStyle/>
          <a:p>
            <a:pPr algn="ctr"/>
            <a:r>
              <a:rPr lang="it-IT" dirty="0" smtClean="0"/>
              <a:t>Principi e finalità del d.lgs. 152/06 – Parte prima</a:t>
            </a:r>
            <a:endParaRPr lang="it-IT" dirty="0"/>
          </a:p>
        </p:txBody>
      </p:sp>
      <p:sp>
        <p:nvSpPr>
          <p:cNvPr id="7" name="CasellaDiTesto 6"/>
          <p:cNvSpPr txBox="1"/>
          <p:nvPr/>
        </p:nvSpPr>
        <p:spPr>
          <a:xfrm>
            <a:off x="539552" y="2402845"/>
            <a:ext cx="2736304" cy="2862322"/>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it-IT" dirty="0"/>
              <a:t>obiettivo primario la promozione dei livelli di qualità della vita umana, da realizzare attraverso la salvaguardia ed il miglioramento delle condizioni dell'ambiente e l'utilizzazione accorta e razionale delle risorse naturali</a:t>
            </a:r>
          </a:p>
        </p:txBody>
      </p:sp>
      <p:sp>
        <p:nvSpPr>
          <p:cNvPr id="8" name="Rettangolo 7"/>
          <p:cNvSpPr/>
          <p:nvPr/>
        </p:nvSpPr>
        <p:spPr>
          <a:xfrm>
            <a:off x="3563888" y="2402845"/>
            <a:ext cx="2160240" cy="646331"/>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r>
              <a:rPr lang="it-IT" dirty="0"/>
              <a:t>Principio dell'azione ambientale</a:t>
            </a:r>
          </a:p>
        </p:txBody>
      </p:sp>
      <p:sp>
        <p:nvSpPr>
          <p:cNvPr id="9" name="Rettangolo 8"/>
          <p:cNvSpPr/>
          <p:nvPr/>
        </p:nvSpPr>
        <p:spPr>
          <a:xfrm>
            <a:off x="3563888" y="3140968"/>
            <a:ext cx="2168262" cy="648073"/>
          </a:xfrm>
          <a:prstGeom prst="rect">
            <a:avLst/>
          </a:prstGeom>
        </p:spPr>
        <p:style>
          <a:lnRef idx="1">
            <a:schemeClr val="dk1"/>
          </a:lnRef>
          <a:fillRef idx="2">
            <a:schemeClr val="dk1"/>
          </a:fillRef>
          <a:effectRef idx="1">
            <a:schemeClr val="dk1"/>
          </a:effectRef>
          <a:fontRef idx="minor">
            <a:schemeClr val="dk1"/>
          </a:fontRef>
        </p:style>
        <p:txBody>
          <a:bodyPr wrap="square">
            <a:spAutoFit/>
          </a:bodyPr>
          <a:lstStyle/>
          <a:p>
            <a:r>
              <a:rPr lang="it-IT" dirty="0"/>
              <a:t>Principio dello sviluppo sostenibile</a:t>
            </a:r>
          </a:p>
        </p:txBody>
      </p:sp>
      <p:sp>
        <p:nvSpPr>
          <p:cNvPr id="12" name="CasellaDiTesto 11"/>
          <p:cNvSpPr txBox="1"/>
          <p:nvPr/>
        </p:nvSpPr>
        <p:spPr>
          <a:xfrm>
            <a:off x="5940152" y="1916832"/>
            <a:ext cx="2664296" cy="138499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lvl="0"/>
            <a:r>
              <a:rPr lang="it-IT" sz="1400" dirty="0" smtClean="0"/>
              <a:t>Principio precauzione</a:t>
            </a:r>
          </a:p>
          <a:p>
            <a:pPr lvl="0"/>
            <a:r>
              <a:rPr lang="it-IT" sz="1400" dirty="0" smtClean="0"/>
              <a:t>Principio dell’azione preventiva</a:t>
            </a:r>
          </a:p>
          <a:p>
            <a:pPr lvl="0"/>
            <a:r>
              <a:rPr lang="it-IT" sz="1400" dirty="0" smtClean="0"/>
              <a:t>Principio della correzione, in via prioritaria, alla fonte, dei danni causati all’ambiente</a:t>
            </a:r>
          </a:p>
          <a:p>
            <a:pPr lvl="0"/>
            <a:r>
              <a:rPr lang="it-IT" sz="1400" dirty="0" smtClean="0"/>
              <a:t>Principio “chi inquina paga”</a:t>
            </a:r>
          </a:p>
        </p:txBody>
      </p:sp>
      <p:sp>
        <p:nvSpPr>
          <p:cNvPr id="17" name="CasellaDiTesto 16"/>
          <p:cNvSpPr txBox="1"/>
          <p:nvPr/>
        </p:nvSpPr>
        <p:spPr>
          <a:xfrm>
            <a:off x="3563888" y="3933056"/>
            <a:ext cx="2160240" cy="646331"/>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it-IT" dirty="0" smtClean="0"/>
              <a:t>Principio di solidarietà</a:t>
            </a:r>
            <a:endParaRPr lang="it-IT" dirty="0"/>
          </a:p>
        </p:txBody>
      </p:sp>
      <p:sp>
        <p:nvSpPr>
          <p:cNvPr id="18" name="CasellaDiTesto 17"/>
          <p:cNvSpPr txBox="1"/>
          <p:nvPr/>
        </p:nvSpPr>
        <p:spPr>
          <a:xfrm>
            <a:off x="3563888" y="4653136"/>
            <a:ext cx="2160240" cy="923330"/>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it-IT" dirty="0" smtClean="0"/>
              <a:t>Principi di sussidiarietà e di leale collaborazione</a:t>
            </a:r>
            <a:endParaRPr lang="it-IT"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19872" y="0"/>
            <a:ext cx="5724128" cy="620688"/>
          </a:xfrm>
          <a:ln>
            <a:solidFill>
              <a:schemeClr val="tx1"/>
            </a:solidFill>
          </a:ln>
        </p:spPr>
        <p:txBody>
          <a:bodyPr>
            <a:normAutofit fontScale="90000"/>
          </a:bodyPr>
          <a:lstStyle/>
          <a:p>
            <a:r>
              <a:rPr lang="it-IT" sz="1600" dirty="0" smtClean="0">
                <a:solidFill>
                  <a:schemeClr val="tx1"/>
                </a:solidFill>
              </a:rPr>
              <a:t/>
            </a:r>
            <a:br>
              <a:rPr lang="it-IT" sz="1600" dirty="0" smtClean="0">
                <a:solidFill>
                  <a:schemeClr val="tx1"/>
                </a:solidFill>
              </a:rPr>
            </a:br>
            <a:r>
              <a:rPr lang="it-IT" sz="1600" dirty="0"/>
              <a:t/>
            </a:r>
            <a:br>
              <a:rPr lang="it-IT" sz="1600" dirty="0"/>
            </a:br>
            <a:r>
              <a:rPr lang="it-IT" sz="1600" dirty="0" smtClean="0">
                <a:solidFill>
                  <a:schemeClr val="tx1"/>
                </a:solidFill>
              </a:rPr>
              <a:t>Il ruolo della VAS quale strumento di indirizzo e supporto alle scelte di pianificazione</a:t>
            </a:r>
            <a:r>
              <a:rPr lang="it-IT" dirty="0" smtClean="0">
                <a:solidFill>
                  <a:schemeClr val="tx1"/>
                </a:solidFill>
              </a:rPr>
              <a:t/>
            </a:r>
            <a:br>
              <a:rPr lang="it-IT" dirty="0" smtClean="0">
                <a:solidFill>
                  <a:schemeClr val="tx1"/>
                </a:solidFill>
              </a:rPr>
            </a:br>
            <a:endParaRPr lang="it-IT" dirty="0"/>
          </a:p>
        </p:txBody>
      </p:sp>
      <p:pic>
        <p:nvPicPr>
          <p:cNvPr id="4" name="Immagine 3" descr="head.jpg"/>
          <p:cNvPicPr>
            <a:picLocks noChangeAspect="1"/>
          </p:cNvPicPr>
          <p:nvPr/>
        </p:nvPicPr>
        <p:blipFill>
          <a:blip r:embed="rId3" cstate="print"/>
          <a:stretch>
            <a:fillRect/>
          </a:stretch>
        </p:blipFill>
        <p:spPr>
          <a:xfrm>
            <a:off x="0" y="1"/>
            <a:ext cx="3419872" cy="606462"/>
          </a:xfrm>
          <a:prstGeom prst="rect">
            <a:avLst/>
          </a:prstGeom>
        </p:spPr>
      </p:pic>
      <p:sp>
        <p:nvSpPr>
          <p:cNvPr id="6" name="CasellaDiTesto 5"/>
          <p:cNvSpPr txBox="1"/>
          <p:nvPr/>
        </p:nvSpPr>
        <p:spPr>
          <a:xfrm>
            <a:off x="1691680" y="1556792"/>
            <a:ext cx="5688632" cy="369332"/>
          </a:xfrm>
          <a:prstGeom prst="rect">
            <a:avLst/>
          </a:prstGeom>
          <a:noFill/>
        </p:spPr>
        <p:txBody>
          <a:bodyPr wrap="square" rtlCol="0">
            <a:spAutoFit/>
          </a:bodyPr>
          <a:lstStyle/>
          <a:p>
            <a:pPr algn="ctr"/>
            <a:r>
              <a:rPr lang="it-IT" dirty="0" smtClean="0"/>
              <a:t>Principi e finalità del d.lgs. 152/06 – Parte seconda</a:t>
            </a:r>
            <a:endParaRPr lang="it-IT" dirty="0"/>
          </a:p>
        </p:txBody>
      </p:sp>
      <p:sp>
        <p:nvSpPr>
          <p:cNvPr id="16" name="CasellaDiTesto 15"/>
          <p:cNvSpPr txBox="1"/>
          <p:nvPr/>
        </p:nvSpPr>
        <p:spPr>
          <a:xfrm>
            <a:off x="827584" y="2276872"/>
            <a:ext cx="7272808" cy="923330"/>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it-IT" dirty="0" smtClean="0"/>
              <a:t>La valutazione ambientale di piani, programmi e progetti ha la finalità di assicurare che l'attività' antropica sia compatibile con le condizioni per uno sviluppo sostenibile</a:t>
            </a:r>
            <a:endParaRPr lang="it-IT" dirty="0"/>
          </a:p>
        </p:txBody>
      </p:sp>
      <p:sp>
        <p:nvSpPr>
          <p:cNvPr id="19" name="CasellaDiTesto 18"/>
          <p:cNvSpPr txBox="1"/>
          <p:nvPr/>
        </p:nvSpPr>
        <p:spPr>
          <a:xfrm>
            <a:off x="827584" y="3645024"/>
            <a:ext cx="7272808" cy="1754326"/>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it-IT" dirty="0" smtClean="0"/>
              <a:t>la valutazione ambientale di piani e programmi che possono avere un impatto significativo sull'ambiente ha la finalità di garantire un elevato livello di protezione dell'ambiente e contribuire  all'integrazione di considerazioni ambientali all'atto dell'elaborazione, dell'adozione e approvazione di detti piani e programmi assicurando che siano coerenti e contribuiscano alle condizioni per uno sviluppo sostenibile.</a:t>
            </a:r>
            <a:endParaRPr lang="it-IT"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19872" y="0"/>
            <a:ext cx="5724128" cy="620688"/>
          </a:xfrm>
        </p:spPr>
        <p:txBody>
          <a:bodyPr>
            <a:normAutofit fontScale="90000"/>
          </a:bodyPr>
          <a:lstStyle/>
          <a:p>
            <a:r>
              <a:rPr lang="it-IT" sz="1600" dirty="0" smtClean="0">
                <a:solidFill>
                  <a:schemeClr val="tx1"/>
                </a:solidFill>
              </a:rPr>
              <a:t/>
            </a:r>
            <a:br>
              <a:rPr lang="it-IT" sz="1600" dirty="0" smtClean="0">
                <a:solidFill>
                  <a:schemeClr val="tx1"/>
                </a:solidFill>
              </a:rPr>
            </a:br>
            <a:r>
              <a:rPr lang="it-IT" sz="1600" dirty="0"/>
              <a:t/>
            </a:r>
            <a:br>
              <a:rPr lang="it-IT" sz="1600" dirty="0"/>
            </a:br>
            <a:r>
              <a:rPr lang="it-IT" sz="1600" dirty="0" smtClean="0">
                <a:solidFill>
                  <a:schemeClr val="tx1"/>
                </a:solidFill>
              </a:rPr>
              <a:t>Il ruolo della VAS quale strumento di indirizzo e supporto alle scelte di pianificazione</a:t>
            </a:r>
            <a:r>
              <a:rPr lang="it-IT" dirty="0" smtClean="0">
                <a:solidFill>
                  <a:schemeClr val="tx1"/>
                </a:solidFill>
              </a:rPr>
              <a:t/>
            </a:r>
            <a:br>
              <a:rPr lang="it-IT" dirty="0" smtClean="0">
                <a:solidFill>
                  <a:schemeClr val="tx1"/>
                </a:solidFill>
              </a:rPr>
            </a:br>
            <a:endParaRPr lang="it-IT" dirty="0"/>
          </a:p>
        </p:txBody>
      </p:sp>
      <p:pic>
        <p:nvPicPr>
          <p:cNvPr id="4" name="Immagine 3" descr="head.jpg"/>
          <p:cNvPicPr>
            <a:picLocks noChangeAspect="1"/>
          </p:cNvPicPr>
          <p:nvPr/>
        </p:nvPicPr>
        <p:blipFill>
          <a:blip r:embed="rId3" cstate="print"/>
          <a:stretch>
            <a:fillRect/>
          </a:stretch>
        </p:blipFill>
        <p:spPr>
          <a:xfrm>
            <a:off x="0" y="1"/>
            <a:ext cx="3419872" cy="606462"/>
          </a:xfrm>
          <a:prstGeom prst="rect">
            <a:avLst/>
          </a:prstGeom>
        </p:spPr>
      </p:pic>
      <p:sp>
        <p:nvSpPr>
          <p:cNvPr id="6" name="CasellaDiTesto 5"/>
          <p:cNvSpPr txBox="1"/>
          <p:nvPr/>
        </p:nvSpPr>
        <p:spPr>
          <a:xfrm>
            <a:off x="1691680" y="1556792"/>
            <a:ext cx="5688632" cy="369332"/>
          </a:xfrm>
          <a:prstGeom prst="rect">
            <a:avLst/>
          </a:prstGeom>
          <a:noFill/>
        </p:spPr>
        <p:txBody>
          <a:bodyPr wrap="square" rtlCol="0">
            <a:spAutoFit/>
          </a:bodyPr>
          <a:lstStyle/>
          <a:p>
            <a:pPr algn="ctr"/>
            <a:r>
              <a:rPr lang="it-IT" dirty="0" smtClean="0"/>
              <a:t>Principi e finalità del d.lgs. 152/06 – lo sviluppo sostenibile</a:t>
            </a:r>
            <a:endParaRPr lang="it-IT" dirty="0"/>
          </a:p>
        </p:txBody>
      </p:sp>
      <p:sp>
        <p:nvSpPr>
          <p:cNvPr id="7" name="CasellaDiTesto 6"/>
          <p:cNvSpPr txBox="1"/>
          <p:nvPr/>
        </p:nvSpPr>
        <p:spPr>
          <a:xfrm>
            <a:off x="467544" y="2348880"/>
            <a:ext cx="8136904" cy="1200329"/>
          </a:xfrm>
          <a:prstGeom prst="rect">
            <a:avLst/>
          </a:prstGeom>
          <a:noFill/>
        </p:spPr>
        <p:txBody>
          <a:bodyPr wrap="square" rtlCol="0">
            <a:spAutoFit/>
          </a:bodyPr>
          <a:lstStyle/>
          <a:p>
            <a:pPr algn="just"/>
            <a:r>
              <a:rPr lang="it-IT" dirty="0" smtClean="0"/>
              <a:t>Il principio dello sviluppo sostenibile viene letto in senso di sostenibilità ambientale, ma l’obiettivo finale è quello di una valutazione di sostenibilità in senso pieno e quindi che si poggia sui tre aspetti della sostenibilità: economico, sociale e ambientale.</a:t>
            </a:r>
          </a:p>
        </p:txBody>
      </p:sp>
      <p:sp>
        <p:nvSpPr>
          <p:cNvPr id="8" name="CasellaDiTesto 7"/>
          <p:cNvSpPr txBox="1"/>
          <p:nvPr/>
        </p:nvSpPr>
        <p:spPr>
          <a:xfrm>
            <a:off x="467544" y="3717032"/>
            <a:ext cx="8064896" cy="646331"/>
          </a:xfrm>
          <a:prstGeom prst="rect">
            <a:avLst/>
          </a:prstGeom>
          <a:noFill/>
        </p:spPr>
        <p:txBody>
          <a:bodyPr wrap="square" rtlCol="0">
            <a:spAutoFit/>
          </a:bodyPr>
          <a:lstStyle/>
          <a:p>
            <a:r>
              <a:rPr lang="it-IT" dirty="0" smtClean="0"/>
              <a:t>Tale approccio lo incontriamo già nella attuale programmazione per i fondi strutturali 2014-2020</a:t>
            </a:r>
            <a:endParaRPr lang="it-IT"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19872" y="0"/>
            <a:ext cx="5724128" cy="620688"/>
          </a:xfrm>
        </p:spPr>
        <p:txBody>
          <a:bodyPr>
            <a:normAutofit fontScale="90000"/>
          </a:bodyPr>
          <a:lstStyle/>
          <a:p>
            <a:r>
              <a:rPr lang="it-IT" sz="1600" dirty="0" smtClean="0">
                <a:solidFill>
                  <a:schemeClr val="tx1"/>
                </a:solidFill>
              </a:rPr>
              <a:t/>
            </a:r>
            <a:br>
              <a:rPr lang="it-IT" sz="1600" dirty="0" smtClean="0">
                <a:solidFill>
                  <a:schemeClr val="tx1"/>
                </a:solidFill>
              </a:rPr>
            </a:br>
            <a:r>
              <a:rPr lang="it-IT" sz="1600" dirty="0"/>
              <a:t/>
            </a:r>
            <a:br>
              <a:rPr lang="it-IT" sz="1600" dirty="0"/>
            </a:br>
            <a:r>
              <a:rPr lang="it-IT" sz="1600" dirty="0" smtClean="0">
                <a:solidFill>
                  <a:schemeClr val="tx1"/>
                </a:solidFill>
              </a:rPr>
              <a:t>Il ruolo della VAS quale strumento di indirizzo e supporto alle scelte di pianificazione</a:t>
            </a:r>
            <a:r>
              <a:rPr lang="it-IT" dirty="0" smtClean="0">
                <a:solidFill>
                  <a:schemeClr val="tx1"/>
                </a:solidFill>
              </a:rPr>
              <a:t/>
            </a:r>
            <a:br>
              <a:rPr lang="it-IT" dirty="0" smtClean="0">
                <a:solidFill>
                  <a:schemeClr val="tx1"/>
                </a:solidFill>
              </a:rPr>
            </a:br>
            <a:endParaRPr lang="it-IT" dirty="0"/>
          </a:p>
        </p:txBody>
      </p:sp>
      <p:pic>
        <p:nvPicPr>
          <p:cNvPr id="4" name="Immagine 3" descr="head.jpg"/>
          <p:cNvPicPr>
            <a:picLocks noChangeAspect="1"/>
          </p:cNvPicPr>
          <p:nvPr/>
        </p:nvPicPr>
        <p:blipFill>
          <a:blip r:embed="rId3" cstate="print"/>
          <a:stretch>
            <a:fillRect/>
          </a:stretch>
        </p:blipFill>
        <p:spPr>
          <a:xfrm>
            <a:off x="0" y="1"/>
            <a:ext cx="3419872" cy="606462"/>
          </a:xfrm>
          <a:prstGeom prst="rect">
            <a:avLst/>
          </a:prstGeom>
        </p:spPr>
      </p:pic>
      <p:sp>
        <p:nvSpPr>
          <p:cNvPr id="6" name="CasellaDiTesto 5"/>
          <p:cNvSpPr txBox="1"/>
          <p:nvPr/>
        </p:nvSpPr>
        <p:spPr>
          <a:xfrm>
            <a:off x="899592" y="1052736"/>
            <a:ext cx="6552728" cy="646331"/>
          </a:xfrm>
          <a:prstGeom prst="rect">
            <a:avLst/>
          </a:prstGeom>
          <a:noFill/>
        </p:spPr>
        <p:txBody>
          <a:bodyPr wrap="square" rtlCol="0">
            <a:spAutoFit/>
          </a:bodyPr>
          <a:lstStyle/>
          <a:p>
            <a:pPr algn="ctr"/>
            <a:r>
              <a:rPr lang="it-IT" dirty="0" smtClean="0"/>
              <a:t>Lo sviluppo sostenibile nelle linee guida della valutazione ex-ante dei fondi strutturali europei</a:t>
            </a:r>
            <a:endParaRPr lang="it-IT" dirty="0"/>
          </a:p>
        </p:txBody>
      </p:sp>
      <p:sp>
        <p:nvSpPr>
          <p:cNvPr id="55297" name="Rectangle 1"/>
          <p:cNvSpPr>
            <a:spLocks noChangeArrowheads="1"/>
          </p:cNvSpPr>
          <p:nvPr/>
        </p:nvSpPr>
        <p:spPr bwMode="auto">
          <a:xfrm>
            <a:off x="755576" y="2060848"/>
            <a:ext cx="7380312"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b="0" i="0" u="none" strike="noStrike" cap="none" normalizeH="0" baseline="0" dirty="0" smtClean="0">
                <a:ln>
                  <a:noFill/>
                </a:ln>
                <a:effectLst/>
                <a:ea typeface="Calibri" pitchFamily="34" charset="0"/>
                <a:cs typeface="Times New Roman" pitchFamily="18" charset="0"/>
              </a:rPr>
              <a:t>I compiti di una valutazione</a:t>
            </a:r>
            <a:r>
              <a:rPr kumimoji="0" lang="it-IT" b="0" i="0" u="none" strike="noStrike" cap="none" normalizeH="0" dirty="0" smtClean="0">
                <a:ln>
                  <a:noFill/>
                </a:ln>
                <a:effectLst/>
                <a:ea typeface="Calibri" pitchFamily="34" charset="0"/>
                <a:cs typeface="Times New Roman" pitchFamily="18" charset="0"/>
              </a:rPr>
              <a:t> ex-ante sono raggruppati in 5 componenti</a:t>
            </a:r>
            <a:r>
              <a:rPr kumimoji="0" lang="it-IT" b="0" i="0" u="none" strike="noStrike" cap="none" normalizeH="0" baseline="0" dirty="0" smtClean="0">
                <a:ln>
                  <a:noFill/>
                </a:ln>
                <a:effectLst/>
                <a:ea typeface="Calibri" pitchFamily="34" charset="0"/>
                <a:cs typeface="Times New Roman" pitchFamily="18" charset="0"/>
              </a:rPr>
              <a:t>: </a:t>
            </a:r>
            <a:endParaRPr kumimoji="0" lang="it-IT" b="0" i="0" u="none" strike="noStrike" cap="none" normalizeH="0" baseline="0" dirty="0" smtClean="0">
              <a:ln>
                <a:noFill/>
              </a:ln>
              <a:effectLst/>
            </a:endParaRPr>
          </a:p>
          <a:p>
            <a:pPr marL="800100" marR="0" lvl="1" indent="-342900" algn="l" defTabSz="914400" rtl="0" eaLnBrk="0" fontAlgn="base" latinLnBrk="0" hangingPunct="0">
              <a:lnSpc>
                <a:spcPct val="100000"/>
              </a:lnSpc>
              <a:spcBef>
                <a:spcPct val="0"/>
              </a:spcBef>
              <a:spcAft>
                <a:spcPct val="0"/>
              </a:spcAft>
              <a:buClrTx/>
              <a:buSzTx/>
              <a:buFont typeface="+mj-lt"/>
              <a:buAutoNum type="arabicPeriod"/>
              <a:tabLst/>
            </a:pPr>
            <a:r>
              <a:rPr kumimoji="0" lang="it-IT" b="0" i="0" u="none" strike="noStrike" cap="none" normalizeH="0" baseline="0" dirty="0" smtClean="0">
                <a:ln>
                  <a:noFill/>
                </a:ln>
                <a:effectLst/>
                <a:ea typeface="Calibri" pitchFamily="34" charset="0"/>
                <a:cs typeface="Times New Roman" pitchFamily="18" charset="0"/>
              </a:rPr>
              <a:t>Strategia</a:t>
            </a:r>
            <a:r>
              <a:rPr kumimoji="0" lang="it-IT" b="0" i="0" u="none" strike="noStrike" cap="none" normalizeH="0" dirty="0" smtClean="0">
                <a:ln>
                  <a:noFill/>
                </a:ln>
                <a:effectLst/>
                <a:ea typeface="Calibri" pitchFamily="34" charset="0"/>
                <a:cs typeface="Times New Roman" pitchFamily="18" charset="0"/>
              </a:rPr>
              <a:t> del programma </a:t>
            </a:r>
            <a:r>
              <a:rPr kumimoji="0" lang="it-IT" b="0" i="0" u="none" strike="noStrike" cap="none" normalizeH="0" baseline="0" dirty="0" smtClean="0">
                <a:ln>
                  <a:noFill/>
                </a:ln>
                <a:effectLst/>
                <a:ea typeface="Calibri" pitchFamily="34" charset="0"/>
                <a:cs typeface="Times New Roman" pitchFamily="18" charset="0"/>
              </a:rPr>
              <a:t> </a:t>
            </a:r>
            <a:endParaRPr kumimoji="0" lang="it-IT" b="0" i="0" u="none" strike="noStrike" cap="none" normalizeH="0" baseline="0" dirty="0" smtClean="0">
              <a:ln>
                <a:noFill/>
              </a:ln>
              <a:effectLst/>
            </a:endParaRPr>
          </a:p>
          <a:p>
            <a:pPr marL="800100" marR="0" lvl="1" indent="-342900" algn="l" defTabSz="914400" rtl="0" eaLnBrk="0" fontAlgn="base" latinLnBrk="0" hangingPunct="0">
              <a:lnSpc>
                <a:spcPct val="100000"/>
              </a:lnSpc>
              <a:spcBef>
                <a:spcPct val="0"/>
              </a:spcBef>
              <a:spcAft>
                <a:spcPct val="0"/>
              </a:spcAft>
              <a:buClrTx/>
              <a:buSzTx/>
              <a:buFont typeface="+mj-lt"/>
              <a:buAutoNum type="arabicPeriod"/>
              <a:tabLst/>
            </a:pPr>
            <a:r>
              <a:rPr kumimoji="0" lang="it-IT" b="0" i="0" u="none" strike="noStrike" cap="none" normalizeH="0" baseline="0" dirty="0" smtClean="0">
                <a:ln>
                  <a:noFill/>
                </a:ln>
                <a:effectLst/>
                <a:ea typeface="Calibri" pitchFamily="34" charset="0"/>
                <a:cs typeface="Times New Roman" pitchFamily="18" charset="0"/>
              </a:rPr>
              <a:t>Indicatori, monitoraggio e</a:t>
            </a:r>
            <a:r>
              <a:rPr kumimoji="0" lang="it-IT" b="0" i="0" u="none" strike="noStrike" cap="none" normalizeH="0" dirty="0" smtClean="0">
                <a:ln>
                  <a:noFill/>
                </a:ln>
                <a:effectLst/>
                <a:ea typeface="Calibri" pitchFamily="34" charset="0"/>
                <a:cs typeface="Times New Roman" pitchFamily="18" charset="0"/>
              </a:rPr>
              <a:t> valutazione </a:t>
            </a:r>
            <a:endParaRPr kumimoji="0" lang="it-IT" b="0" i="0" u="none" strike="noStrike" cap="none" normalizeH="0" baseline="0" dirty="0" smtClean="0">
              <a:ln>
                <a:noFill/>
              </a:ln>
              <a:effectLst/>
            </a:endParaRPr>
          </a:p>
          <a:p>
            <a:pPr marL="800100" marR="0" lvl="1" indent="-342900" algn="l" defTabSz="914400" rtl="0" eaLnBrk="0" fontAlgn="base" latinLnBrk="0" hangingPunct="0">
              <a:lnSpc>
                <a:spcPct val="100000"/>
              </a:lnSpc>
              <a:spcBef>
                <a:spcPct val="0"/>
              </a:spcBef>
              <a:spcAft>
                <a:spcPct val="0"/>
              </a:spcAft>
              <a:buClrTx/>
              <a:buSzTx/>
              <a:buFont typeface="+mj-lt"/>
              <a:buAutoNum type="arabicPeriod"/>
              <a:tabLst/>
            </a:pPr>
            <a:r>
              <a:rPr kumimoji="0" lang="it-IT" b="0" i="0" u="none" strike="noStrike" cap="none" normalizeH="0" baseline="0" dirty="0" smtClean="0">
                <a:ln>
                  <a:noFill/>
                </a:ln>
                <a:effectLst/>
                <a:ea typeface="Calibri" pitchFamily="34" charset="0"/>
                <a:cs typeface="Times New Roman" pitchFamily="18" charset="0"/>
              </a:rPr>
              <a:t>Consistenza delle disponibilità finanziarie  </a:t>
            </a:r>
            <a:endParaRPr kumimoji="0" lang="it-IT" b="0" i="0" u="none" strike="noStrike" cap="none" normalizeH="0" baseline="0" dirty="0" smtClean="0">
              <a:ln>
                <a:noFill/>
              </a:ln>
              <a:effectLst/>
            </a:endParaRPr>
          </a:p>
          <a:p>
            <a:pPr marL="800100" marR="0" lvl="1" indent="-342900" algn="l" defTabSz="914400" rtl="0" eaLnBrk="0" fontAlgn="base" latinLnBrk="0" hangingPunct="0">
              <a:lnSpc>
                <a:spcPct val="100000"/>
              </a:lnSpc>
              <a:spcBef>
                <a:spcPct val="0"/>
              </a:spcBef>
              <a:spcAft>
                <a:spcPct val="0"/>
              </a:spcAft>
              <a:buClrTx/>
              <a:buSzTx/>
              <a:buFont typeface="+mj-lt"/>
              <a:buAutoNum type="arabicPeriod"/>
              <a:tabLst/>
            </a:pPr>
            <a:r>
              <a:rPr kumimoji="0" lang="it-IT" b="0" i="0" u="none" strike="noStrike" cap="none" normalizeH="0" baseline="0" dirty="0" smtClean="0">
                <a:ln>
                  <a:noFill/>
                </a:ln>
                <a:effectLst/>
                <a:ea typeface="Calibri" pitchFamily="34" charset="0"/>
                <a:cs typeface="Times New Roman" pitchFamily="18" charset="0"/>
              </a:rPr>
              <a:t>Contributo alla strategia </a:t>
            </a:r>
            <a:r>
              <a:rPr lang="it-IT" dirty="0" smtClean="0">
                <a:ea typeface="Calibri" pitchFamily="34" charset="0"/>
                <a:cs typeface="Times New Roman" pitchFamily="18" charset="0"/>
              </a:rPr>
              <a:t>Europa </a:t>
            </a:r>
            <a:r>
              <a:rPr kumimoji="0" lang="it-IT" b="0" i="0" u="none" strike="noStrike" cap="none" normalizeH="0" baseline="0" dirty="0" smtClean="0">
                <a:ln>
                  <a:noFill/>
                </a:ln>
                <a:effectLst/>
                <a:ea typeface="Calibri" pitchFamily="34" charset="0"/>
                <a:cs typeface="Times New Roman" pitchFamily="18" charset="0"/>
              </a:rPr>
              <a:t>2020  </a:t>
            </a:r>
          </a:p>
          <a:p>
            <a:pPr marL="800100" lvl="1" indent="-342900" eaLnBrk="0" fontAlgn="base" hangingPunct="0">
              <a:spcBef>
                <a:spcPct val="0"/>
              </a:spcBef>
              <a:spcAft>
                <a:spcPct val="0"/>
              </a:spcAft>
              <a:buFont typeface="+mj-lt"/>
              <a:buAutoNum type="arabicPeriod"/>
            </a:pPr>
            <a:r>
              <a:rPr lang="it-IT" dirty="0" smtClean="0"/>
              <a:t>Valutazione ambientale strategica  </a:t>
            </a:r>
          </a:p>
          <a:p>
            <a:pPr marL="457200" marR="0" lvl="1" indent="0" algn="l" defTabSz="914400" rtl="0" eaLnBrk="0" fontAlgn="base" latinLnBrk="0" hangingPunct="0">
              <a:lnSpc>
                <a:spcPct val="100000"/>
              </a:lnSpc>
              <a:spcBef>
                <a:spcPct val="0"/>
              </a:spcBef>
              <a:spcAft>
                <a:spcPct val="0"/>
              </a:spcAft>
              <a:buClrTx/>
              <a:buSzTx/>
              <a:tabLst/>
            </a:pPr>
            <a:endParaRPr kumimoji="0" lang="en-US" b="0" i="0" u="none" strike="noStrike" cap="none" normalizeH="0" baseline="0" dirty="0" smtClean="0">
              <a:ln>
                <a:noFill/>
              </a:ln>
              <a:effectLst/>
            </a:endParaRPr>
          </a:p>
        </p:txBody>
      </p:sp>
      <p:sp>
        <p:nvSpPr>
          <p:cNvPr id="10" name="CasellaDiTesto 9"/>
          <p:cNvSpPr txBox="1"/>
          <p:nvPr/>
        </p:nvSpPr>
        <p:spPr>
          <a:xfrm>
            <a:off x="539552" y="3933056"/>
            <a:ext cx="7632848" cy="923330"/>
          </a:xfrm>
          <a:prstGeom prst="rect">
            <a:avLst/>
          </a:prstGeom>
          <a:noFill/>
        </p:spPr>
        <p:txBody>
          <a:bodyPr wrap="square" rtlCol="0">
            <a:spAutoFit/>
          </a:bodyPr>
          <a:lstStyle/>
          <a:p>
            <a:r>
              <a:rPr lang="it-IT" dirty="0" smtClean="0"/>
              <a:t>Nella Guida alla valutazione ex-ante dei fondi europei, allegato 1, capitolo 2, viene detto:</a:t>
            </a:r>
          </a:p>
          <a:p>
            <a:endParaRPr lang="it-IT" dirty="0"/>
          </a:p>
        </p:txBody>
      </p:sp>
      <p:sp>
        <p:nvSpPr>
          <p:cNvPr id="55298" name="Rectangle 2"/>
          <p:cNvSpPr>
            <a:spLocks noChangeArrowheads="1"/>
          </p:cNvSpPr>
          <p:nvPr/>
        </p:nvSpPr>
        <p:spPr bwMode="auto">
          <a:xfrm>
            <a:off x="539552" y="4797152"/>
            <a:ext cx="8208912" cy="16004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lgn="just" fontAlgn="base">
              <a:spcBef>
                <a:spcPct val="0"/>
              </a:spcBef>
              <a:spcAft>
                <a:spcPct val="0"/>
              </a:spcAft>
            </a:pPr>
            <a:r>
              <a:rPr kumimoji="0" lang="it-IT" sz="14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La VAS deve  essere </a:t>
            </a:r>
            <a:r>
              <a:rPr lang="it-IT" sz="1400" dirty="0" smtClean="0">
                <a:latin typeface="Arial" pitchFamily="34" charset="0"/>
                <a:ea typeface="Calibri" pitchFamily="34" charset="0"/>
                <a:cs typeface="Times New Roman" pitchFamily="18" charset="0"/>
              </a:rPr>
              <a:t> condotta  durante la preparazione del programma ed essere completata prima della sua approvazione ed invio alla Commissione. Per avere effetto, la VAS necessita di essere avviata fin dai primi momenti del processo di programmazione: avviare la VAS fin dai primi passaggi di sviluppo del programma aumenterà la forza dell’integrazione ambientale, contribuirà all’accettazione sociale, e assicurerà che siano considerati i potenziali conflitti tra  gli obiettivi economici ed ambientali e i possibili impatti negativi. Infine, allineare la VAS con l’elaborazione del programma e la valutazione ex-ante, eviterà successive modifiche al programma.</a:t>
            </a:r>
            <a:endParaRPr kumimoji="0" lang="it-IT" sz="14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egnaposto numero diapositiva 2"/>
          <p:cNvSpPr txBox="1">
            <a:spLocks noGrp="1"/>
          </p:cNvSpPr>
          <p:nvPr/>
        </p:nvSpPr>
        <p:spPr bwMode="auto">
          <a:xfrm>
            <a:off x="6732985" y="6356821"/>
            <a:ext cx="1981275" cy="365001"/>
          </a:xfrm>
          <a:prstGeom prst="rect">
            <a:avLst/>
          </a:prstGeom>
          <a:noFill/>
          <a:ln w="9525">
            <a:noFill/>
            <a:miter lim="800000"/>
            <a:headEnd/>
            <a:tailEnd/>
          </a:ln>
        </p:spPr>
        <p:txBody>
          <a:bodyPr lIns="91435" tIns="45718" rIns="91435" bIns="45718"/>
          <a:lstStyle/>
          <a:p>
            <a:pPr algn="r" defTabSz="914145"/>
            <a:fld id="{FB3359E6-D7BB-41F9-83BB-DF27F30EBA28}" type="slidenum">
              <a:rPr lang="it-IT" sz="1400">
                <a:solidFill>
                  <a:schemeClr val="tx2"/>
                </a:solidFill>
                <a:latin typeface="Gill Sans MT" pitchFamily="34" charset="0"/>
                <a:cs typeface="Arial" charset="0"/>
              </a:rPr>
              <a:pPr algn="r" defTabSz="914145"/>
              <a:t>19</a:t>
            </a:fld>
            <a:endParaRPr lang="it-IT" sz="1400" dirty="0">
              <a:solidFill>
                <a:schemeClr val="tx2"/>
              </a:solidFill>
              <a:latin typeface="Gill Sans MT" pitchFamily="34" charset="0"/>
              <a:cs typeface="Arial" charset="0"/>
            </a:endParaRPr>
          </a:p>
        </p:txBody>
      </p:sp>
      <p:grpSp>
        <p:nvGrpSpPr>
          <p:cNvPr id="2" name="Gruppo 4"/>
          <p:cNvGrpSpPr>
            <a:grpSpLocks/>
          </p:cNvGrpSpPr>
          <p:nvPr/>
        </p:nvGrpSpPr>
        <p:grpSpPr bwMode="auto">
          <a:xfrm>
            <a:off x="172564" y="260648"/>
            <a:ext cx="8971436" cy="6408712"/>
            <a:chOff x="0" y="-343163"/>
            <a:chExt cx="9182063" cy="7374561"/>
          </a:xfrm>
        </p:grpSpPr>
        <p:sp>
          <p:nvSpPr>
            <p:cNvPr id="19461" name="Rectangle 3"/>
            <p:cNvSpPr>
              <a:spLocks noChangeArrowheads="1"/>
            </p:cNvSpPr>
            <p:nvPr/>
          </p:nvSpPr>
          <p:spPr bwMode="auto">
            <a:xfrm>
              <a:off x="305041" y="3838296"/>
              <a:ext cx="8838327" cy="469852"/>
            </a:xfrm>
            <a:prstGeom prst="rect">
              <a:avLst/>
            </a:prstGeom>
            <a:noFill/>
            <a:ln w="9525">
              <a:noFill/>
              <a:miter lim="800000"/>
              <a:headEnd/>
              <a:tailEnd/>
            </a:ln>
          </p:spPr>
          <p:txBody>
            <a:bodyPr lIns="130046" tIns="65023" rIns="130046" bIns="65023">
              <a:spAutoFit/>
            </a:bodyPr>
            <a:lstStyle/>
            <a:p>
              <a:pPr defTabSz="914145"/>
              <a:endParaRPr lang="it-IT" dirty="0">
                <a:latin typeface="Gill Sans MT" pitchFamily="34" charset="0"/>
                <a:cs typeface="Arial" charset="0"/>
              </a:endParaRPr>
            </a:p>
          </p:txBody>
        </p:sp>
        <p:sp>
          <p:nvSpPr>
            <p:cNvPr id="19462" name="Rectangle 4"/>
            <p:cNvSpPr>
              <a:spLocks noChangeArrowheads="1"/>
            </p:cNvSpPr>
            <p:nvPr/>
          </p:nvSpPr>
          <p:spPr bwMode="auto">
            <a:xfrm>
              <a:off x="2503488" y="2295525"/>
              <a:ext cx="3175" cy="42863"/>
            </a:xfrm>
            <a:prstGeom prst="rect">
              <a:avLst/>
            </a:prstGeom>
            <a:solidFill>
              <a:srgbClr val="FFFFFF"/>
            </a:solidFill>
            <a:ln w="9525">
              <a:noFill/>
              <a:miter lim="800000"/>
              <a:headEnd/>
              <a:tailEnd/>
            </a:ln>
          </p:spPr>
          <p:txBody>
            <a:bodyPr lIns="130046" tIns="65023" rIns="130046" bIns="65023"/>
            <a:lstStyle/>
            <a:p>
              <a:pPr defTabSz="914145"/>
              <a:endParaRPr lang="it-IT" dirty="0">
                <a:latin typeface="Gill Sans MT" pitchFamily="34" charset="0"/>
                <a:cs typeface="Arial" charset="0"/>
              </a:endParaRPr>
            </a:p>
          </p:txBody>
        </p:sp>
        <p:sp>
          <p:nvSpPr>
            <p:cNvPr id="19463" name="Rectangle 5"/>
            <p:cNvSpPr>
              <a:spLocks noChangeArrowheads="1"/>
            </p:cNvSpPr>
            <p:nvPr/>
          </p:nvSpPr>
          <p:spPr bwMode="auto">
            <a:xfrm>
              <a:off x="2503488" y="2295525"/>
              <a:ext cx="3175" cy="42863"/>
            </a:xfrm>
            <a:prstGeom prst="rect">
              <a:avLst/>
            </a:prstGeom>
            <a:solidFill>
              <a:srgbClr val="FFFFFF"/>
            </a:solidFill>
            <a:ln w="9525">
              <a:noFill/>
              <a:miter lim="800000"/>
              <a:headEnd/>
              <a:tailEnd/>
            </a:ln>
          </p:spPr>
          <p:txBody>
            <a:bodyPr lIns="130046" tIns="65023" rIns="130046" bIns="65023"/>
            <a:lstStyle/>
            <a:p>
              <a:pPr defTabSz="914145"/>
              <a:endParaRPr lang="it-IT" dirty="0">
                <a:latin typeface="Gill Sans MT" pitchFamily="34" charset="0"/>
                <a:cs typeface="Arial" charset="0"/>
              </a:endParaRPr>
            </a:p>
          </p:txBody>
        </p:sp>
        <p:sp>
          <p:nvSpPr>
            <p:cNvPr id="19464" name="Text Box 6"/>
            <p:cNvSpPr txBox="1">
              <a:spLocks noChangeArrowheads="1"/>
            </p:cNvSpPr>
            <p:nvPr/>
          </p:nvSpPr>
          <p:spPr bwMode="auto">
            <a:xfrm>
              <a:off x="0" y="410"/>
              <a:ext cx="1372683" cy="565476"/>
            </a:xfrm>
            <a:prstGeom prst="rect">
              <a:avLst/>
            </a:prstGeom>
            <a:noFill/>
            <a:ln w="28575">
              <a:noFill/>
              <a:prstDash val="sysDot"/>
              <a:miter lim="800000"/>
              <a:headEnd/>
              <a:tailEnd/>
            </a:ln>
          </p:spPr>
          <p:txBody>
            <a:bodyPr lIns="130046" tIns="65023" rIns="130046" bIns="65023">
              <a:spAutoFit/>
            </a:bodyPr>
            <a:lstStyle/>
            <a:p>
              <a:pPr defTabSz="914145">
                <a:lnSpc>
                  <a:spcPct val="65000"/>
                </a:lnSpc>
                <a:spcBef>
                  <a:spcPct val="50000"/>
                </a:spcBef>
              </a:pPr>
              <a:r>
                <a:rPr lang="it-IT" sz="1200" b="1" dirty="0">
                  <a:solidFill>
                    <a:srgbClr val="FF9900"/>
                  </a:solidFill>
                  <a:latin typeface="Tahoma" pitchFamily="34" charset="0"/>
                  <a:cs typeface="Arial" charset="0"/>
                </a:rPr>
                <a:t>Piani, Programmi e  Varianti</a:t>
              </a:r>
            </a:p>
          </p:txBody>
        </p:sp>
        <p:sp>
          <p:nvSpPr>
            <p:cNvPr id="19465" name="Text Box 7"/>
            <p:cNvSpPr txBox="1">
              <a:spLocks noChangeArrowheads="1"/>
            </p:cNvSpPr>
            <p:nvPr/>
          </p:nvSpPr>
          <p:spPr bwMode="auto">
            <a:xfrm>
              <a:off x="4113562" y="2456247"/>
              <a:ext cx="1997344" cy="399020"/>
            </a:xfrm>
            <a:prstGeom prst="rect">
              <a:avLst/>
            </a:prstGeom>
            <a:solidFill>
              <a:srgbClr val="CCECFF"/>
            </a:solidFill>
            <a:ln w="12700">
              <a:solidFill>
                <a:schemeClr val="accent2"/>
              </a:solidFill>
              <a:miter lim="800000"/>
              <a:headEnd/>
              <a:tailEnd/>
            </a:ln>
          </p:spPr>
          <p:txBody>
            <a:bodyPr lIns="0" tIns="65023" rIns="0" bIns="65023">
              <a:spAutoFit/>
            </a:bodyPr>
            <a:lstStyle/>
            <a:p>
              <a:pPr algn="ctr" defTabSz="914145">
                <a:spcBef>
                  <a:spcPct val="50000"/>
                </a:spcBef>
              </a:pPr>
              <a:r>
                <a:rPr lang="it-IT" sz="1400" dirty="0">
                  <a:solidFill>
                    <a:schemeClr val="bg1"/>
                  </a:solidFill>
                  <a:latin typeface="Tahoma" pitchFamily="34" charset="0"/>
                  <a:cs typeface="Arial" charset="0"/>
                </a:rPr>
                <a:t>Valutazione Ambientale</a:t>
              </a:r>
            </a:p>
          </p:txBody>
        </p:sp>
        <p:sp>
          <p:nvSpPr>
            <p:cNvPr id="19466" name="Text Box 8"/>
            <p:cNvSpPr txBox="1">
              <a:spLocks noChangeArrowheads="1"/>
            </p:cNvSpPr>
            <p:nvPr/>
          </p:nvSpPr>
          <p:spPr bwMode="auto">
            <a:xfrm>
              <a:off x="4038424" y="3140849"/>
              <a:ext cx="1996221" cy="399020"/>
            </a:xfrm>
            <a:prstGeom prst="rect">
              <a:avLst/>
            </a:prstGeom>
            <a:solidFill>
              <a:srgbClr val="CCECFF"/>
            </a:solidFill>
            <a:ln w="12700">
              <a:solidFill>
                <a:schemeClr val="accent2"/>
              </a:solidFill>
              <a:miter lim="800000"/>
              <a:headEnd/>
              <a:tailEnd/>
            </a:ln>
          </p:spPr>
          <p:txBody>
            <a:bodyPr lIns="0" tIns="65023" rIns="0" bIns="65023">
              <a:spAutoFit/>
            </a:bodyPr>
            <a:lstStyle/>
            <a:p>
              <a:pPr algn="ctr" defTabSz="914145">
                <a:spcBef>
                  <a:spcPct val="50000"/>
                </a:spcBef>
              </a:pPr>
              <a:r>
                <a:rPr lang="it-IT" sz="1400" dirty="0">
                  <a:solidFill>
                    <a:schemeClr val="bg1"/>
                  </a:solidFill>
                  <a:latin typeface="Tahoma" pitchFamily="34" charset="0"/>
                  <a:cs typeface="Arial" charset="0"/>
                </a:rPr>
                <a:t>Consultazione</a:t>
              </a:r>
            </a:p>
          </p:txBody>
        </p:sp>
        <p:sp>
          <p:nvSpPr>
            <p:cNvPr id="19467" name="Text Box 9"/>
            <p:cNvSpPr txBox="1">
              <a:spLocks noChangeArrowheads="1"/>
            </p:cNvSpPr>
            <p:nvPr/>
          </p:nvSpPr>
          <p:spPr bwMode="auto">
            <a:xfrm>
              <a:off x="3986835" y="4436842"/>
              <a:ext cx="2124072" cy="646932"/>
            </a:xfrm>
            <a:prstGeom prst="rect">
              <a:avLst/>
            </a:prstGeom>
            <a:solidFill>
              <a:srgbClr val="CCECFF"/>
            </a:solidFill>
            <a:ln w="12700">
              <a:solidFill>
                <a:schemeClr val="accent2"/>
              </a:solidFill>
              <a:miter lim="800000"/>
              <a:headEnd/>
              <a:tailEnd/>
            </a:ln>
          </p:spPr>
          <p:txBody>
            <a:bodyPr wrap="square" lIns="0" tIns="65023" rIns="0" bIns="65023">
              <a:spAutoFit/>
            </a:bodyPr>
            <a:lstStyle/>
            <a:p>
              <a:pPr algn="ctr" defTabSz="914145">
                <a:spcBef>
                  <a:spcPct val="50000"/>
                </a:spcBef>
              </a:pPr>
              <a:r>
                <a:rPr lang="it-IT" sz="1400" dirty="0">
                  <a:solidFill>
                    <a:schemeClr val="bg1"/>
                  </a:solidFill>
                  <a:latin typeface="Tahoma" pitchFamily="34" charset="0"/>
                  <a:cs typeface="Arial" charset="0"/>
                </a:rPr>
                <a:t>Revisione Valutazione Ambientale</a:t>
              </a:r>
            </a:p>
          </p:txBody>
        </p:sp>
        <p:sp>
          <p:nvSpPr>
            <p:cNvPr id="19468" name="Text Box 10"/>
            <p:cNvSpPr txBox="1">
              <a:spLocks noChangeArrowheads="1"/>
            </p:cNvSpPr>
            <p:nvPr/>
          </p:nvSpPr>
          <p:spPr bwMode="auto">
            <a:xfrm>
              <a:off x="3544643" y="5457054"/>
              <a:ext cx="2653147" cy="399020"/>
            </a:xfrm>
            <a:prstGeom prst="rect">
              <a:avLst/>
            </a:prstGeom>
            <a:solidFill>
              <a:srgbClr val="CCECFF"/>
            </a:solidFill>
            <a:ln w="12700">
              <a:solidFill>
                <a:schemeClr val="accent2"/>
              </a:solidFill>
              <a:miter lim="800000"/>
              <a:headEnd/>
              <a:tailEnd/>
            </a:ln>
          </p:spPr>
          <p:txBody>
            <a:bodyPr wrap="square" lIns="0" tIns="65023" rIns="0" bIns="65023">
              <a:spAutoFit/>
            </a:bodyPr>
            <a:lstStyle/>
            <a:p>
              <a:pPr algn="ctr" defTabSz="914145">
                <a:spcBef>
                  <a:spcPct val="50000"/>
                </a:spcBef>
              </a:pPr>
              <a:r>
                <a:rPr lang="it-IT" sz="1400" dirty="0">
                  <a:solidFill>
                    <a:schemeClr val="bg1"/>
                  </a:solidFill>
                  <a:latin typeface="Tahoma" pitchFamily="34" charset="0"/>
                  <a:cs typeface="Arial" charset="0"/>
                </a:rPr>
                <a:t>Monitoraggio</a:t>
              </a:r>
            </a:p>
          </p:txBody>
        </p:sp>
        <p:sp>
          <p:nvSpPr>
            <p:cNvPr id="19469" name="AutoShape 11"/>
            <p:cNvSpPr>
              <a:spLocks noChangeArrowheads="1"/>
            </p:cNvSpPr>
            <p:nvPr/>
          </p:nvSpPr>
          <p:spPr bwMode="auto">
            <a:xfrm>
              <a:off x="1905000" y="6189661"/>
              <a:ext cx="1050054" cy="676015"/>
            </a:xfrm>
            <a:prstGeom prst="flowChartDecision">
              <a:avLst/>
            </a:prstGeom>
            <a:solidFill>
              <a:srgbClr val="FFFF99"/>
            </a:solidFill>
            <a:ln w="12700">
              <a:solidFill>
                <a:srgbClr val="FF9900"/>
              </a:solidFill>
              <a:miter lim="800000"/>
              <a:headEnd/>
              <a:tailEnd/>
            </a:ln>
          </p:spPr>
          <p:txBody>
            <a:bodyPr wrap="none" lIns="130046" tIns="65023" rIns="130046" bIns="65023" anchor="ctr"/>
            <a:lstStyle/>
            <a:p>
              <a:pPr algn="ctr" defTabSz="914145"/>
              <a:r>
                <a:rPr lang="it-IT" sz="1000" dirty="0">
                  <a:solidFill>
                    <a:schemeClr val="bg1"/>
                  </a:solidFill>
                  <a:latin typeface="Tahoma" pitchFamily="34" charset="0"/>
                  <a:cs typeface="Arial" charset="0"/>
                </a:rPr>
                <a:t>Variante?</a:t>
              </a:r>
            </a:p>
          </p:txBody>
        </p:sp>
        <p:sp>
          <p:nvSpPr>
            <p:cNvPr id="19470" name="AutoShape 12"/>
            <p:cNvSpPr>
              <a:spLocks noChangeArrowheads="1"/>
            </p:cNvSpPr>
            <p:nvPr/>
          </p:nvSpPr>
          <p:spPr bwMode="auto">
            <a:xfrm>
              <a:off x="4114800" y="6164263"/>
              <a:ext cx="1567101" cy="867135"/>
            </a:xfrm>
            <a:prstGeom prst="flowChartDecision">
              <a:avLst/>
            </a:prstGeom>
            <a:solidFill>
              <a:srgbClr val="FFFF99"/>
            </a:solidFill>
            <a:ln w="12700">
              <a:solidFill>
                <a:srgbClr val="FF9900"/>
              </a:solidFill>
              <a:miter lim="800000"/>
              <a:headEnd/>
              <a:tailEnd/>
            </a:ln>
          </p:spPr>
          <p:txBody>
            <a:bodyPr wrap="none" lIns="130046" tIns="65023" rIns="130046" bIns="65023" anchor="ctr"/>
            <a:lstStyle/>
            <a:p>
              <a:pPr algn="ctr" defTabSz="914145"/>
              <a:r>
                <a:rPr lang="it-IT" sz="1000" dirty="0">
                  <a:solidFill>
                    <a:schemeClr val="bg1"/>
                  </a:solidFill>
                  <a:latin typeface="Tahoma" pitchFamily="34" charset="0"/>
                  <a:cs typeface="Arial" charset="0"/>
                </a:rPr>
                <a:t>Fine vita Piano?</a:t>
              </a:r>
            </a:p>
          </p:txBody>
        </p:sp>
        <p:sp>
          <p:nvSpPr>
            <p:cNvPr id="19471" name="Text Box 13"/>
            <p:cNvSpPr txBox="1">
              <a:spLocks noChangeArrowheads="1"/>
            </p:cNvSpPr>
            <p:nvPr/>
          </p:nvSpPr>
          <p:spPr bwMode="auto">
            <a:xfrm>
              <a:off x="4343464" y="1833295"/>
              <a:ext cx="1304273" cy="399020"/>
            </a:xfrm>
            <a:prstGeom prst="rect">
              <a:avLst/>
            </a:prstGeom>
            <a:solidFill>
              <a:srgbClr val="CCECFF"/>
            </a:solidFill>
            <a:ln w="12700">
              <a:solidFill>
                <a:schemeClr val="accent2"/>
              </a:solidFill>
              <a:miter lim="800000"/>
              <a:headEnd/>
              <a:tailEnd/>
            </a:ln>
          </p:spPr>
          <p:txBody>
            <a:bodyPr lIns="0" tIns="65023" rIns="0" bIns="65023">
              <a:spAutoFit/>
            </a:bodyPr>
            <a:lstStyle/>
            <a:p>
              <a:pPr algn="ctr" defTabSz="914145">
                <a:spcBef>
                  <a:spcPct val="50000"/>
                </a:spcBef>
              </a:pPr>
              <a:r>
                <a:rPr lang="it-IT" sz="1400" dirty="0" err="1">
                  <a:solidFill>
                    <a:schemeClr val="bg1"/>
                  </a:solidFill>
                  <a:latin typeface="Tahoma" pitchFamily="34" charset="0"/>
                  <a:cs typeface="Arial" charset="0"/>
                </a:rPr>
                <a:t>Scoping</a:t>
              </a:r>
              <a:endParaRPr lang="it-IT" sz="1400" dirty="0">
                <a:solidFill>
                  <a:schemeClr val="bg1"/>
                </a:solidFill>
                <a:latin typeface="Tahoma" pitchFamily="34" charset="0"/>
                <a:cs typeface="Arial" charset="0"/>
              </a:endParaRPr>
            </a:p>
          </p:txBody>
        </p:sp>
        <p:sp>
          <p:nvSpPr>
            <p:cNvPr id="19472" name="Line 14"/>
            <p:cNvSpPr>
              <a:spLocks noChangeShapeType="1"/>
            </p:cNvSpPr>
            <p:nvPr/>
          </p:nvSpPr>
          <p:spPr bwMode="auto">
            <a:xfrm>
              <a:off x="5018614" y="1314042"/>
              <a:ext cx="0" cy="381000"/>
            </a:xfrm>
            <a:prstGeom prst="line">
              <a:avLst/>
            </a:prstGeom>
            <a:noFill/>
            <a:ln w="25400">
              <a:solidFill>
                <a:schemeClr val="tx1"/>
              </a:solidFill>
              <a:round/>
              <a:headEnd/>
              <a:tailEnd type="triangle" w="med" len="med"/>
            </a:ln>
          </p:spPr>
          <p:txBody>
            <a:bodyPr/>
            <a:lstStyle/>
            <a:p>
              <a:endParaRPr lang="it-IT"/>
            </a:p>
          </p:txBody>
        </p:sp>
        <p:sp>
          <p:nvSpPr>
            <p:cNvPr id="19473" name="Line 15"/>
            <p:cNvSpPr>
              <a:spLocks noChangeShapeType="1"/>
            </p:cNvSpPr>
            <p:nvPr/>
          </p:nvSpPr>
          <p:spPr bwMode="auto">
            <a:xfrm>
              <a:off x="4944915" y="2225504"/>
              <a:ext cx="8084" cy="306559"/>
            </a:xfrm>
            <a:prstGeom prst="line">
              <a:avLst/>
            </a:prstGeom>
            <a:noFill/>
            <a:ln w="25400">
              <a:solidFill>
                <a:schemeClr val="tx1"/>
              </a:solidFill>
              <a:round/>
              <a:headEnd/>
              <a:tailEnd type="triangle" w="med" len="med"/>
            </a:ln>
          </p:spPr>
          <p:txBody>
            <a:bodyPr/>
            <a:lstStyle/>
            <a:p>
              <a:endParaRPr lang="it-IT"/>
            </a:p>
          </p:txBody>
        </p:sp>
        <p:sp>
          <p:nvSpPr>
            <p:cNvPr id="19474" name="Line 16"/>
            <p:cNvSpPr>
              <a:spLocks noChangeShapeType="1"/>
            </p:cNvSpPr>
            <p:nvPr/>
          </p:nvSpPr>
          <p:spPr bwMode="auto">
            <a:xfrm>
              <a:off x="4944915" y="2888385"/>
              <a:ext cx="9673" cy="253277"/>
            </a:xfrm>
            <a:prstGeom prst="line">
              <a:avLst/>
            </a:prstGeom>
            <a:noFill/>
            <a:ln w="25400">
              <a:solidFill>
                <a:schemeClr val="tx1"/>
              </a:solidFill>
              <a:round/>
              <a:headEnd/>
              <a:tailEnd type="triangle" w="med" len="med"/>
            </a:ln>
          </p:spPr>
          <p:txBody>
            <a:bodyPr/>
            <a:lstStyle/>
            <a:p>
              <a:endParaRPr lang="it-IT"/>
            </a:p>
          </p:txBody>
        </p:sp>
        <p:sp>
          <p:nvSpPr>
            <p:cNvPr id="19475" name="Line 17"/>
            <p:cNvSpPr>
              <a:spLocks noChangeShapeType="1"/>
            </p:cNvSpPr>
            <p:nvPr/>
          </p:nvSpPr>
          <p:spPr bwMode="auto">
            <a:xfrm>
              <a:off x="5029200" y="4132263"/>
              <a:ext cx="0" cy="381000"/>
            </a:xfrm>
            <a:prstGeom prst="line">
              <a:avLst/>
            </a:prstGeom>
            <a:noFill/>
            <a:ln w="25400">
              <a:solidFill>
                <a:schemeClr val="tx1"/>
              </a:solidFill>
              <a:round/>
              <a:headEnd/>
              <a:tailEnd type="triangle" w="med" len="med"/>
            </a:ln>
          </p:spPr>
          <p:txBody>
            <a:bodyPr/>
            <a:lstStyle/>
            <a:p>
              <a:endParaRPr lang="it-IT"/>
            </a:p>
          </p:txBody>
        </p:sp>
        <p:sp>
          <p:nvSpPr>
            <p:cNvPr id="19476" name="Line 18"/>
            <p:cNvSpPr>
              <a:spLocks noChangeShapeType="1"/>
            </p:cNvSpPr>
            <p:nvPr/>
          </p:nvSpPr>
          <p:spPr bwMode="auto">
            <a:xfrm>
              <a:off x="5018614" y="5042752"/>
              <a:ext cx="10586" cy="461110"/>
            </a:xfrm>
            <a:prstGeom prst="line">
              <a:avLst/>
            </a:prstGeom>
            <a:noFill/>
            <a:ln w="25400">
              <a:solidFill>
                <a:schemeClr val="tx1"/>
              </a:solidFill>
              <a:round/>
              <a:headEnd/>
              <a:tailEnd type="triangle" w="med" len="med"/>
            </a:ln>
          </p:spPr>
          <p:txBody>
            <a:bodyPr/>
            <a:lstStyle/>
            <a:p>
              <a:endParaRPr lang="it-IT"/>
            </a:p>
          </p:txBody>
        </p:sp>
        <p:sp>
          <p:nvSpPr>
            <p:cNvPr id="19477" name="Line 19"/>
            <p:cNvSpPr>
              <a:spLocks noChangeShapeType="1"/>
            </p:cNvSpPr>
            <p:nvPr/>
          </p:nvSpPr>
          <p:spPr bwMode="auto">
            <a:xfrm>
              <a:off x="4871217" y="5871355"/>
              <a:ext cx="0" cy="331441"/>
            </a:xfrm>
            <a:prstGeom prst="line">
              <a:avLst/>
            </a:prstGeom>
            <a:noFill/>
            <a:ln w="25400">
              <a:solidFill>
                <a:schemeClr val="tx1"/>
              </a:solidFill>
              <a:round/>
              <a:headEnd/>
              <a:tailEnd type="triangle" w="med" len="med"/>
            </a:ln>
          </p:spPr>
          <p:txBody>
            <a:bodyPr/>
            <a:lstStyle/>
            <a:p>
              <a:endParaRPr lang="it-IT"/>
            </a:p>
          </p:txBody>
        </p:sp>
        <p:sp>
          <p:nvSpPr>
            <p:cNvPr id="19478" name="Line 20"/>
            <p:cNvSpPr>
              <a:spLocks noChangeShapeType="1"/>
            </p:cNvSpPr>
            <p:nvPr/>
          </p:nvSpPr>
          <p:spPr bwMode="auto">
            <a:xfrm>
              <a:off x="5755599" y="6617097"/>
              <a:ext cx="1105479" cy="0"/>
            </a:xfrm>
            <a:prstGeom prst="line">
              <a:avLst/>
            </a:prstGeom>
            <a:noFill/>
            <a:ln w="25400">
              <a:solidFill>
                <a:schemeClr val="tx1"/>
              </a:solidFill>
              <a:round/>
              <a:headEnd/>
              <a:tailEnd type="triangle" w="med" len="med"/>
            </a:ln>
          </p:spPr>
          <p:txBody>
            <a:bodyPr/>
            <a:lstStyle/>
            <a:p>
              <a:endParaRPr lang="it-IT"/>
            </a:p>
          </p:txBody>
        </p:sp>
        <p:sp>
          <p:nvSpPr>
            <p:cNvPr id="19479" name="Line 21"/>
            <p:cNvSpPr>
              <a:spLocks noChangeShapeType="1"/>
            </p:cNvSpPr>
            <p:nvPr/>
          </p:nvSpPr>
          <p:spPr bwMode="auto">
            <a:xfrm flipH="1" flipV="1">
              <a:off x="2881355" y="6534235"/>
              <a:ext cx="1272887" cy="7936"/>
            </a:xfrm>
            <a:prstGeom prst="line">
              <a:avLst/>
            </a:prstGeom>
            <a:noFill/>
            <a:ln w="25400">
              <a:solidFill>
                <a:schemeClr val="tx1"/>
              </a:solidFill>
              <a:round/>
              <a:headEnd/>
              <a:tailEnd type="triangle" w="med" len="med"/>
            </a:ln>
          </p:spPr>
          <p:txBody>
            <a:bodyPr/>
            <a:lstStyle/>
            <a:p>
              <a:endParaRPr lang="it-IT"/>
            </a:p>
          </p:txBody>
        </p:sp>
        <p:cxnSp>
          <p:nvCxnSpPr>
            <p:cNvPr id="19480" name="AutoShape 22"/>
            <p:cNvCxnSpPr>
              <a:cxnSpLocks noChangeShapeType="1"/>
              <a:stCxn id="19469" idx="0"/>
            </p:cNvCxnSpPr>
            <p:nvPr/>
          </p:nvCxnSpPr>
          <p:spPr bwMode="auto">
            <a:xfrm rot="5400000" flipH="1" flipV="1">
              <a:off x="2745321" y="5390340"/>
              <a:ext cx="484027" cy="1114615"/>
            </a:xfrm>
            <a:prstGeom prst="bentConnector2">
              <a:avLst/>
            </a:prstGeom>
            <a:noFill/>
            <a:ln w="25400">
              <a:solidFill>
                <a:schemeClr val="tx1"/>
              </a:solidFill>
              <a:miter lim="800000"/>
              <a:headEnd/>
              <a:tailEnd type="triangle" w="med" len="med"/>
            </a:ln>
          </p:spPr>
        </p:cxnSp>
        <p:sp>
          <p:nvSpPr>
            <p:cNvPr id="19481" name="Text Box 23"/>
            <p:cNvSpPr txBox="1">
              <a:spLocks noChangeArrowheads="1"/>
            </p:cNvSpPr>
            <p:nvPr/>
          </p:nvSpPr>
          <p:spPr bwMode="auto">
            <a:xfrm>
              <a:off x="5105400" y="4208463"/>
              <a:ext cx="228600" cy="152400"/>
            </a:xfrm>
            <a:prstGeom prst="rect">
              <a:avLst/>
            </a:prstGeom>
            <a:noFill/>
            <a:ln w="9525">
              <a:noFill/>
              <a:prstDash val="dash"/>
              <a:miter lim="800000"/>
              <a:headEnd/>
              <a:tailEnd/>
            </a:ln>
          </p:spPr>
          <p:txBody>
            <a:bodyPr lIns="0" tIns="0" rIns="0" bIns="0"/>
            <a:lstStyle/>
            <a:p>
              <a:pPr defTabSz="914145"/>
              <a:r>
                <a:rPr lang="it-IT" sz="1100" b="1" dirty="0">
                  <a:latin typeface="Tahoma" pitchFamily="34" charset="0"/>
                  <a:cs typeface="Arial" charset="0"/>
                </a:rPr>
                <a:t>SI</a:t>
              </a:r>
            </a:p>
          </p:txBody>
        </p:sp>
        <p:sp>
          <p:nvSpPr>
            <p:cNvPr id="19482" name="Text Box 24"/>
            <p:cNvSpPr txBox="1">
              <a:spLocks noChangeArrowheads="1"/>
            </p:cNvSpPr>
            <p:nvPr/>
          </p:nvSpPr>
          <p:spPr bwMode="auto">
            <a:xfrm>
              <a:off x="6197791" y="6285656"/>
              <a:ext cx="228600" cy="152400"/>
            </a:xfrm>
            <a:prstGeom prst="rect">
              <a:avLst/>
            </a:prstGeom>
            <a:noFill/>
            <a:ln w="9525">
              <a:noFill/>
              <a:prstDash val="dash"/>
              <a:miter lim="800000"/>
              <a:headEnd/>
              <a:tailEnd/>
            </a:ln>
          </p:spPr>
          <p:txBody>
            <a:bodyPr lIns="0" tIns="0" rIns="0" bIns="0"/>
            <a:lstStyle/>
            <a:p>
              <a:pPr defTabSz="914145"/>
              <a:r>
                <a:rPr lang="it-IT" sz="1100" b="1" dirty="0">
                  <a:latin typeface="Tahoma" pitchFamily="34" charset="0"/>
                  <a:cs typeface="Arial" charset="0"/>
                </a:rPr>
                <a:t>SI</a:t>
              </a:r>
            </a:p>
          </p:txBody>
        </p:sp>
        <p:sp>
          <p:nvSpPr>
            <p:cNvPr id="19483" name="Text Box 25"/>
            <p:cNvSpPr txBox="1">
              <a:spLocks noChangeArrowheads="1"/>
            </p:cNvSpPr>
            <p:nvPr/>
          </p:nvSpPr>
          <p:spPr bwMode="auto">
            <a:xfrm>
              <a:off x="3470944" y="6202795"/>
              <a:ext cx="457200" cy="228600"/>
            </a:xfrm>
            <a:prstGeom prst="rect">
              <a:avLst/>
            </a:prstGeom>
            <a:noFill/>
            <a:ln w="9525">
              <a:noFill/>
              <a:prstDash val="dash"/>
              <a:miter lim="800000"/>
              <a:headEnd/>
              <a:tailEnd/>
            </a:ln>
          </p:spPr>
          <p:txBody>
            <a:bodyPr lIns="0" tIns="0" rIns="0" bIns="0"/>
            <a:lstStyle/>
            <a:p>
              <a:pPr defTabSz="914145"/>
              <a:r>
                <a:rPr lang="it-IT" sz="1100" b="1" dirty="0">
                  <a:latin typeface="Tahoma" pitchFamily="34" charset="0"/>
                  <a:cs typeface="Arial" charset="0"/>
                </a:rPr>
                <a:t>NO</a:t>
              </a:r>
            </a:p>
          </p:txBody>
        </p:sp>
        <p:sp>
          <p:nvSpPr>
            <p:cNvPr id="19484" name="Text Box 26"/>
            <p:cNvSpPr txBox="1">
              <a:spLocks noChangeArrowheads="1"/>
            </p:cNvSpPr>
            <p:nvPr/>
          </p:nvSpPr>
          <p:spPr bwMode="auto">
            <a:xfrm>
              <a:off x="3397245" y="4379870"/>
              <a:ext cx="285750" cy="228600"/>
            </a:xfrm>
            <a:prstGeom prst="rect">
              <a:avLst/>
            </a:prstGeom>
            <a:noFill/>
            <a:ln w="9525">
              <a:noFill/>
              <a:prstDash val="dash"/>
              <a:miter lim="800000"/>
              <a:headEnd/>
              <a:tailEnd/>
            </a:ln>
          </p:spPr>
          <p:txBody>
            <a:bodyPr lIns="0" tIns="0" rIns="0" bIns="0"/>
            <a:lstStyle/>
            <a:p>
              <a:pPr defTabSz="914145"/>
              <a:r>
                <a:rPr lang="it-IT" sz="1100" b="1" dirty="0">
                  <a:latin typeface="Tahoma" pitchFamily="34" charset="0"/>
                  <a:cs typeface="Arial" charset="0"/>
                </a:rPr>
                <a:t>NO</a:t>
              </a:r>
            </a:p>
          </p:txBody>
        </p:sp>
        <p:sp>
          <p:nvSpPr>
            <p:cNvPr id="19485" name="Text Box 27"/>
            <p:cNvSpPr txBox="1">
              <a:spLocks noChangeArrowheads="1"/>
            </p:cNvSpPr>
            <p:nvPr/>
          </p:nvSpPr>
          <p:spPr bwMode="auto">
            <a:xfrm>
              <a:off x="2512862" y="5871354"/>
              <a:ext cx="381000" cy="228600"/>
            </a:xfrm>
            <a:prstGeom prst="rect">
              <a:avLst/>
            </a:prstGeom>
            <a:noFill/>
            <a:ln w="9525">
              <a:noFill/>
              <a:prstDash val="dash"/>
              <a:miter lim="800000"/>
              <a:headEnd/>
              <a:tailEnd/>
            </a:ln>
          </p:spPr>
          <p:txBody>
            <a:bodyPr lIns="0" tIns="0" rIns="0" bIns="0"/>
            <a:lstStyle/>
            <a:p>
              <a:pPr defTabSz="914145"/>
              <a:r>
                <a:rPr lang="it-IT" sz="1100" b="1" dirty="0">
                  <a:latin typeface="Tahoma" pitchFamily="34" charset="0"/>
                  <a:cs typeface="Arial" charset="0"/>
                </a:rPr>
                <a:t>NO</a:t>
              </a:r>
            </a:p>
          </p:txBody>
        </p:sp>
        <p:sp>
          <p:nvSpPr>
            <p:cNvPr id="19486" name="Line 28"/>
            <p:cNvSpPr>
              <a:spLocks noChangeShapeType="1"/>
            </p:cNvSpPr>
            <p:nvPr/>
          </p:nvSpPr>
          <p:spPr bwMode="auto">
            <a:xfrm flipH="1" flipV="1">
              <a:off x="1447800" y="2427288"/>
              <a:ext cx="7696200" cy="0"/>
            </a:xfrm>
            <a:prstGeom prst="line">
              <a:avLst/>
            </a:prstGeom>
            <a:noFill/>
            <a:ln w="28575">
              <a:solidFill>
                <a:srgbClr val="FF9900"/>
              </a:solidFill>
              <a:prstDash val="sysDot"/>
              <a:round/>
              <a:headEnd/>
              <a:tailEnd/>
            </a:ln>
          </p:spPr>
          <p:txBody>
            <a:bodyPr>
              <a:spAutoFit/>
            </a:bodyPr>
            <a:lstStyle/>
            <a:p>
              <a:endParaRPr lang="it-IT"/>
            </a:p>
          </p:txBody>
        </p:sp>
        <p:sp>
          <p:nvSpPr>
            <p:cNvPr id="19487" name="Line 29"/>
            <p:cNvSpPr>
              <a:spLocks noChangeShapeType="1"/>
            </p:cNvSpPr>
            <p:nvPr/>
          </p:nvSpPr>
          <p:spPr bwMode="auto">
            <a:xfrm flipH="1" flipV="1">
              <a:off x="1447800" y="5351463"/>
              <a:ext cx="7696200" cy="0"/>
            </a:xfrm>
            <a:prstGeom prst="line">
              <a:avLst/>
            </a:prstGeom>
            <a:noFill/>
            <a:ln w="28575">
              <a:solidFill>
                <a:srgbClr val="FF9900"/>
              </a:solidFill>
              <a:prstDash val="sysDot"/>
              <a:round/>
              <a:headEnd/>
              <a:tailEnd/>
            </a:ln>
          </p:spPr>
          <p:txBody>
            <a:bodyPr>
              <a:spAutoFit/>
            </a:bodyPr>
            <a:lstStyle/>
            <a:p>
              <a:endParaRPr lang="it-IT"/>
            </a:p>
          </p:txBody>
        </p:sp>
        <p:sp>
          <p:nvSpPr>
            <p:cNvPr id="19488" name="Line 30"/>
            <p:cNvSpPr>
              <a:spLocks noChangeShapeType="1"/>
            </p:cNvSpPr>
            <p:nvPr/>
          </p:nvSpPr>
          <p:spPr bwMode="auto">
            <a:xfrm flipH="1" flipV="1">
              <a:off x="1447800" y="1741488"/>
              <a:ext cx="7696200" cy="0"/>
            </a:xfrm>
            <a:prstGeom prst="line">
              <a:avLst/>
            </a:prstGeom>
            <a:noFill/>
            <a:ln w="28575">
              <a:solidFill>
                <a:srgbClr val="FF9900"/>
              </a:solidFill>
              <a:prstDash val="sysDot"/>
              <a:round/>
              <a:headEnd/>
              <a:tailEnd/>
            </a:ln>
          </p:spPr>
          <p:txBody>
            <a:bodyPr>
              <a:spAutoFit/>
            </a:bodyPr>
            <a:lstStyle/>
            <a:p>
              <a:endParaRPr lang="it-IT"/>
            </a:p>
          </p:txBody>
        </p:sp>
        <p:sp>
          <p:nvSpPr>
            <p:cNvPr id="19489" name="Line 31"/>
            <p:cNvSpPr>
              <a:spLocks noChangeShapeType="1"/>
            </p:cNvSpPr>
            <p:nvPr/>
          </p:nvSpPr>
          <p:spPr bwMode="auto">
            <a:xfrm flipH="1" flipV="1">
              <a:off x="1447800" y="3113088"/>
              <a:ext cx="7696200" cy="0"/>
            </a:xfrm>
            <a:prstGeom prst="line">
              <a:avLst/>
            </a:prstGeom>
            <a:noFill/>
            <a:ln w="28575">
              <a:solidFill>
                <a:srgbClr val="FF9900"/>
              </a:solidFill>
              <a:prstDash val="sysDot"/>
              <a:round/>
              <a:headEnd/>
              <a:tailEnd/>
            </a:ln>
          </p:spPr>
          <p:txBody>
            <a:bodyPr>
              <a:spAutoFit/>
            </a:bodyPr>
            <a:lstStyle/>
            <a:p>
              <a:endParaRPr lang="it-IT"/>
            </a:p>
          </p:txBody>
        </p:sp>
        <p:sp>
          <p:nvSpPr>
            <p:cNvPr id="19490" name="Rectangle 32"/>
            <p:cNvSpPr>
              <a:spLocks noChangeArrowheads="1"/>
            </p:cNvSpPr>
            <p:nvPr/>
          </p:nvSpPr>
          <p:spPr bwMode="auto">
            <a:xfrm>
              <a:off x="7111" y="485439"/>
              <a:ext cx="1500188" cy="6383337"/>
            </a:xfrm>
            <a:prstGeom prst="rect">
              <a:avLst/>
            </a:prstGeom>
            <a:gradFill rotWithShape="0">
              <a:gsLst>
                <a:gs pos="0">
                  <a:srgbClr val="FFCC66"/>
                </a:gs>
                <a:gs pos="100000">
                  <a:srgbClr val="E3E0CB"/>
                </a:gs>
              </a:gsLst>
              <a:lin ang="2700000" scaled="1"/>
            </a:gradFill>
            <a:ln w="28575">
              <a:solidFill>
                <a:srgbClr val="FF9900"/>
              </a:solidFill>
              <a:miter lim="800000"/>
              <a:headEnd/>
              <a:tailEnd/>
            </a:ln>
          </p:spPr>
          <p:txBody>
            <a:bodyPr wrap="none" lIns="130046" tIns="65023" rIns="130046" bIns="65023" anchor="ctr"/>
            <a:lstStyle/>
            <a:p>
              <a:pPr defTabSz="914145"/>
              <a:endParaRPr lang="it-IT" dirty="0">
                <a:latin typeface="Gill Sans MT" pitchFamily="34" charset="0"/>
                <a:cs typeface="Arial" charset="0"/>
              </a:endParaRPr>
            </a:p>
          </p:txBody>
        </p:sp>
        <p:sp>
          <p:nvSpPr>
            <p:cNvPr id="19491" name="Text Box 33"/>
            <p:cNvSpPr txBox="1">
              <a:spLocks noChangeArrowheads="1"/>
            </p:cNvSpPr>
            <p:nvPr/>
          </p:nvSpPr>
          <p:spPr bwMode="auto">
            <a:xfrm>
              <a:off x="7111" y="2805526"/>
              <a:ext cx="1459036" cy="312249"/>
            </a:xfrm>
            <a:prstGeom prst="rect">
              <a:avLst/>
            </a:prstGeom>
            <a:noFill/>
            <a:ln w="28575">
              <a:solidFill>
                <a:srgbClr val="FF9900"/>
              </a:solidFill>
              <a:prstDash val="sysDot"/>
              <a:miter lim="800000"/>
              <a:headEnd/>
              <a:tailEnd/>
            </a:ln>
          </p:spPr>
          <p:txBody>
            <a:bodyPr lIns="0" tIns="65023" rIns="0" bIns="65023">
              <a:spAutoFit/>
            </a:bodyPr>
            <a:lstStyle/>
            <a:p>
              <a:pPr defTabSz="914145">
                <a:lnSpc>
                  <a:spcPct val="70000"/>
                </a:lnSpc>
              </a:pPr>
              <a:r>
                <a:rPr lang="it-IT" sz="1300" dirty="0">
                  <a:solidFill>
                    <a:schemeClr val="bg1"/>
                  </a:solidFill>
                  <a:latin typeface="Tahoma" pitchFamily="34" charset="0"/>
                  <a:cs typeface="Arial" charset="0"/>
                </a:rPr>
                <a:t>Proposta/Adozione</a:t>
              </a:r>
            </a:p>
          </p:txBody>
        </p:sp>
        <p:sp>
          <p:nvSpPr>
            <p:cNvPr id="19492" name="Text Box 34"/>
            <p:cNvSpPr txBox="1">
              <a:spLocks noChangeArrowheads="1"/>
            </p:cNvSpPr>
            <p:nvPr/>
          </p:nvSpPr>
          <p:spPr bwMode="auto">
            <a:xfrm>
              <a:off x="80810" y="5125613"/>
              <a:ext cx="1380533" cy="399020"/>
            </a:xfrm>
            <a:prstGeom prst="rect">
              <a:avLst/>
            </a:prstGeom>
            <a:noFill/>
            <a:ln w="28575">
              <a:solidFill>
                <a:srgbClr val="FF9900"/>
              </a:solidFill>
              <a:prstDash val="sysDot"/>
              <a:miter lim="800000"/>
              <a:headEnd/>
              <a:tailEnd/>
            </a:ln>
          </p:spPr>
          <p:txBody>
            <a:bodyPr lIns="130046" tIns="65023" rIns="130046" bIns="65023">
              <a:spAutoFit/>
            </a:bodyPr>
            <a:lstStyle/>
            <a:p>
              <a:pPr defTabSz="914145">
                <a:spcBef>
                  <a:spcPct val="50000"/>
                </a:spcBef>
              </a:pPr>
              <a:r>
                <a:rPr lang="it-IT" sz="1400" dirty="0">
                  <a:solidFill>
                    <a:schemeClr val="bg1"/>
                  </a:solidFill>
                  <a:latin typeface="Tahoma" pitchFamily="34" charset="0"/>
                  <a:cs typeface="Arial" charset="0"/>
                </a:rPr>
                <a:t>Approvazione</a:t>
              </a:r>
            </a:p>
          </p:txBody>
        </p:sp>
        <p:sp>
          <p:nvSpPr>
            <p:cNvPr id="19493" name="Text Box 35"/>
            <p:cNvSpPr txBox="1">
              <a:spLocks noChangeArrowheads="1"/>
            </p:cNvSpPr>
            <p:nvPr/>
          </p:nvSpPr>
          <p:spPr bwMode="auto">
            <a:xfrm>
              <a:off x="228207" y="5705634"/>
              <a:ext cx="1151752" cy="399020"/>
            </a:xfrm>
            <a:prstGeom prst="rect">
              <a:avLst/>
            </a:prstGeom>
            <a:noFill/>
            <a:ln w="28575">
              <a:solidFill>
                <a:srgbClr val="FF9900"/>
              </a:solidFill>
              <a:prstDash val="sysDot"/>
              <a:miter lim="800000"/>
              <a:headEnd/>
              <a:tailEnd/>
            </a:ln>
          </p:spPr>
          <p:txBody>
            <a:bodyPr lIns="130046" tIns="65023" rIns="130046" bIns="65023">
              <a:spAutoFit/>
            </a:bodyPr>
            <a:lstStyle/>
            <a:p>
              <a:pPr defTabSz="914145">
                <a:spcBef>
                  <a:spcPct val="50000"/>
                </a:spcBef>
              </a:pPr>
              <a:r>
                <a:rPr lang="it-IT" sz="1400" dirty="0">
                  <a:solidFill>
                    <a:schemeClr val="bg1"/>
                  </a:solidFill>
                  <a:latin typeface="Tahoma" pitchFamily="34" charset="0"/>
                  <a:cs typeface="Arial" charset="0"/>
                </a:rPr>
                <a:t>Attuazione</a:t>
              </a:r>
            </a:p>
          </p:txBody>
        </p:sp>
        <p:sp>
          <p:nvSpPr>
            <p:cNvPr id="19494" name="Text Box 36"/>
            <p:cNvSpPr txBox="1">
              <a:spLocks noChangeArrowheads="1"/>
            </p:cNvSpPr>
            <p:nvPr/>
          </p:nvSpPr>
          <p:spPr bwMode="auto">
            <a:xfrm>
              <a:off x="228207" y="1479762"/>
              <a:ext cx="1226891" cy="399020"/>
            </a:xfrm>
            <a:prstGeom prst="rect">
              <a:avLst/>
            </a:prstGeom>
            <a:noFill/>
            <a:ln w="28575">
              <a:solidFill>
                <a:srgbClr val="FF9900"/>
              </a:solidFill>
              <a:prstDash val="sysDot"/>
              <a:miter lim="800000"/>
              <a:headEnd/>
              <a:tailEnd/>
            </a:ln>
          </p:spPr>
          <p:txBody>
            <a:bodyPr lIns="130046" tIns="65023" rIns="130046" bIns="65023">
              <a:spAutoFit/>
            </a:bodyPr>
            <a:lstStyle/>
            <a:p>
              <a:pPr defTabSz="914145">
                <a:spcBef>
                  <a:spcPct val="50000"/>
                </a:spcBef>
              </a:pPr>
              <a:r>
                <a:rPr lang="it-IT" sz="1400" dirty="0">
                  <a:solidFill>
                    <a:schemeClr val="bg1"/>
                  </a:solidFill>
                  <a:latin typeface="Tahoma" pitchFamily="34" charset="0"/>
                  <a:cs typeface="Arial" charset="0"/>
                </a:rPr>
                <a:t>Avvio</a:t>
              </a:r>
            </a:p>
          </p:txBody>
        </p:sp>
        <p:sp>
          <p:nvSpPr>
            <p:cNvPr id="19495" name="Text Box 37"/>
            <p:cNvSpPr txBox="1">
              <a:spLocks noChangeArrowheads="1"/>
            </p:cNvSpPr>
            <p:nvPr/>
          </p:nvSpPr>
          <p:spPr bwMode="auto">
            <a:xfrm>
              <a:off x="80810" y="3136967"/>
              <a:ext cx="1380533" cy="399020"/>
            </a:xfrm>
            <a:prstGeom prst="rect">
              <a:avLst/>
            </a:prstGeom>
            <a:noFill/>
            <a:ln w="28575">
              <a:solidFill>
                <a:srgbClr val="FF9900"/>
              </a:solidFill>
              <a:prstDash val="sysDot"/>
              <a:miter lim="800000"/>
              <a:headEnd/>
              <a:tailEnd/>
            </a:ln>
          </p:spPr>
          <p:txBody>
            <a:bodyPr lIns="130046" tIns="65023" rIns="130046" bIns="65023">
              <a:spAutoFit/>
            </a:bodyPr>
            <a:lstStyle/>
            <a:p>
              <a:pPr defTabSz="914145">
                <a:spcBef>
                  <a:spcPct val="50000"/>
                </a:spcBef>
              </a:pPr>
              <a:r>
                <a:rPr lang="it-IT" sz="1400" dirty="0">
                  <a:solidFill>
                    <a:schemeClr val="bg1"/>
                  </a:solidFill>
                  <a:latin typeface="Tahoma" pitchFamily="34" charset="0"/>
                  <a:cs typeface="Arial" charset="0"/>
                </a:rPr>
                <a:t>Consultazione</a:t>
              </a:r>
            </a:p>
          </p:txBody>
        </p:sp>
        <p:sp>
          <p:nvSpPr>
            <p:cNvPr id="19496" name="Text Box 38"/>
            <p:cNvSpPr txBox="1">
              <a:spLocks noChangeArrowheads="1"/>
            </p:cNvSpPr>
            <p:nvPr/>
          </p:nvSpPr>
          <p:spPr bwMode="auto">
            <a:xfrm>
              <a:off x="7111" y="2059784"/>
              <a:ext cx="1459036" cy="399020"/>
            </a:xfrm>
            <a:prstGeom prst="rect">
              <a:avLst/>
            </a:prstGeom>
            <a:noFill/>
            <a:ln w="28575">
              <a:solidFill>
                <a:srgbClr val="FF9900"/>
              </a:solidFill>
              <a:prstDash val="sysDot"/>
              <a:miter lim="800000"/>
              <a:headEnd/>
              <a:tailEnd/>
            </a:ln>
          </p:spPr>
          <p:txBody>
            <a:bodyPr lIns="130046" tIns="65023" rIns="130046" bIns="65023">
              <a:spAutoFit/>
            </a:bodyPr>
            <a:lstStyle/>
            <a:p>
              <a:pPr defTabSz="914145">
                <a:spcBef>
                  <a:spcPct val="50000"/>
                </a:spcBef>
              </a:pPr>
              <a:r>
                <a:rPr lang="it-IT" sz="1400" dirty="0">
                  <a:solidFill>
                    <a:schemeClr val="bg1"/>
                  </a:solidFill>
                  <a:latin typeface="Tahoma" pitchFamily="34" charset="0"/>
                  <a:cs typeface="Arial" charset="0"/>
                </a:rPr>
                <a:t>Elaborazione</a:t>
              </a:r>
            </a:p>
          </p:txBody>
        </p:sp>
        <p:sp>
          <p:nvSpPr>
            <p:cNvPr id="19497" name="Line 39"/>
            <p:cNvSpPr>
              <a:spLocks noChangeShapeType="1"/>
            </p:cNvSpPr>
            <p:nvPr/>
          </p:nvSpPr>
          <p:spPr bwMode="auto">
            <a:xfrm>
              <a:off x="5638800" y="1985962"/>
              <a:ext cx="949424" cy="2877"/>
            </a:xfrm>
            <a:prstGeom prst="line">
              <a:avLst/>
            </a:prstGeom>
            <a:noFill/>
            <a:ln w="28575">
              <a:solidFill>
                <a:srgbClr val="008000"/>
              </a:solidFill>
              <a:prstDash val="dash"/>
              <a:round/>
              <a:headEnd/>
              <a:tailEnd type="triangle" w="med" len="med"/>
            </a:ln>
          </p:spPr>
          <p:txBody>
            <a:bodyPr/>
            <a:lstStyle/>
            <a:p>
              <a:endParaRPr lang="it-IT"/>
            </a:p>
          </p:txBody>
        </p:sp>
        <p:sp>
          <p:nvSpPr>
            <p:cNvPr id="19498" name="Line 40"/>
            <p:cNvSpPr>
              <a:spLocks noChangeShapeType="1"/>
            </p:cNvSpPr>
            <p:nvPr/>
          </p:nvSpPr>
          <p:spPr bwMode="auto">
            <a:xfrm>
              <a:off x="6019800" y="3294063"/>
              <a:ext cx="609600" cy="0"/>
            </a:xfrm>
            <a:prstGeom prst="line">
              <a:avLst/>
            </a:prstGeom>
            <a:noFill/>
            <a:ln w="28575">
              <a:solidFill>
                <a:srgbClr val="008000"/>
              </a:solidFill>
              <a:prstDash val="dash"/>
              <a:round/>
              <a:headEnd/>
              <a:tailEnd type="triangle" w="med" len="med"/>
            </a:ln>
          </p:spPr>
          <p:txBody>
            <a:bodyPr/>
            <a:lstStyle/>
            <a:p>
              <a:endParaRPr lang="it-IT"/>
            </a:p>
          </p:txBody>
        </p:sp>
        <p:sp>
          <p:nvSpPr>
            <p:cNvPr id="19499" name="Line 41"/>
            <p:cNvSpPr>
              <a:spLocks noChangeShapeType="1"/>
            </p:cNvSpPr>
            <p:nvPr/>
          </p:nvSpPr>
          <p:spPr bwMode="auto">
            <a:xfrm>
              <a:off x="6096000" y="4665663"/>
              <a:ext cx="685800" cy="0"/>
            </a:xfrm>
            <a:prstGeom prst="line">
              <a:avLst/>
            </a:prstGeom>
            <a:noFill/>
            <a:ln w="28575">
              <a:solidFill>
                <a:srgbClr val="008000"/>
              </a:solidFill>
              <a:prstDash val="dash"/>
              <a:round/>
              <a:headEnd/>
              <a:tailEnd type="triangle" w="med" len="med"/>
            </a:ln>
          </p:spPr>
          <p:txBody>
            <a:bodyPr/>
            <a:lstStyle/>
            <a:p>
              <a:endParaRPr lang="it-IT"/>
            </a:p>
          </p:txBody>
        </p:sp>
        <p:sp>
          <p:nvSpPr>
            <p:cNvPr id="19500" name="Line 42"/>
            <p:cNvSpPr>
              <a:spLocks noChangeShapeType="1"/>
            </p:cNvSpPr>
            <p:nvPr/>
          </p:nvSpPr>
          <p:spPr bwMode="auto">
            <a:xfrm>
              <a:off x="5867400" y="5808663"/>
              <a:ext cx="914400" cy="0"/>
            </a:xfrm>
            <a:prstGeom prst="line">
              <a:avLst/>
            </a:prstGeom>
            <a:noFill/>
            <a:ln w="28575">
              <a:solidFill>
                <a:srgbClr val="008000"/>
              </a:solidFill>
              <a:prstDash val="dash"/>
              <a:round/>
              <a:headEnd/>
              <a:tailEnd type="triangle" w="med" len="med"/>
            </a:ln>
          </p:spPr>
          <p:txBody>
            <a:bodyPr/>
            <a:lstStyle/>
            <a:p>
              <a:endParaRPr lang="it-IT"/>
            </a:p>
          </p:txBody>
        </p:sp>
        <p:sp>
          <p:nvSpPr>
            <p:cNvPr id="19501" name="Text Box 43"/>
            <p:cNvSpPr txBox="1">
              <a:spLocks noChangeArrowheads="1"/>
            </p:cNvSpPr>
            <p:nvPr/>
          </p:nvSpPr>
          <p:spPr bwMode="auto">
            <a:xfrm>
              <a:off x="6787379" y="2639805"/>
              <a:ext cx="1847066" cy="278605"/>
            </a:xfrm>
            <a:prstGeom prst="rect">
              <a:avLst/>
            </a:prstGeom>
            <a:gradFill rotWithShape="0">
              <a:gsLst>
                <a:gs pos="0">
                  <a:srgbClr val="99CC00"/>
                </a:gs>
                <a:gs pos="100000">
                  <a:srgbClr val="E3E0CB"/>
                </a:gs>
              </a:gsLst>
              <a:lin ang="5400000" scaled="1"/>
            </a:gradFill>
            <a:ln w="12700">
              <a:solidFill>
                <a:srgbClr val="008000"/>
              </a:solidFill>
              <a:miter lim="800000"/>
              <a:headEnd/>
              <a:tailEnd/>
            </a:ln>
          </p:spPr>
          <p:txBody>
            <a:bodyPr lIns="130046" tIns="65023" rIns="130046" bIns="65023">
              <a:spAutoFit/>
            </a:bodyPr>
            <a:lstStyle/>
            <a:p>
              <a:pPr defTabSz="914145">
                <a:lnSpc>
                  <a:spcPct val="60000"/>
                </a:lnSpc>
                <a:spcBef>
                  <a:spcPct val="50000"/>
                </a:spcBef>
              </a:pPr>
              <a:r>
                <a:rPr lang="it-IT" sz="1200" dirty="0">
                  <a:latin typeface="Tahoma" pitchFamily="34" charset="0"/>
                  <a:cs typeface="Arial" charset="0"/>
                </a:rPr>
                <a:t>Rapporto Ambientale</a:t>
              </a:r>
            </a:p>
          </p:txBody>
        </p:sp>
        <p:cxnSp>
          <p:nvCxnSpPr>
            <p:cNvPr id="19502" name="AutoShape 44"/>
            <p:cNvCxnSpPr>
              <a:cxnSpLocks noChangeShapeType="1"/>
            </p:cNvCxnSpPr>
            <p:nvPr/>
          </p:nvCxnSpPr>
          <p:spPr bwMode="auto">
            <a:xfrm flipV="1">
              <a:off x="6124092" y="2722666"/>
              <a:ext cx="676474" cy="15951"/>
            </a:xfrm>
            <a:prstGeom prst="bentConnector3">
              <a:avLst>
                <a:gd name="adj1" fmla="val 50000"/>
              </a:avLst>
            </a:prstGeom>
            <a:noFill/>
            <a:ln w="28575">
              <a:solidFill>
                <a:srgbClr val="008000"/>
              </a:solidFill>
              <a:prstDash val="dash"/>
              <a:miter lim="800000"/>
              <a:headEnd/>
              <a:tailEnd type="triangle" w="med" len="med"/>
            </a:ln>
          </p:spPr>
        </p:cxnSp>
        <p:sp>
          <p:nvSpPr>
            <p:cNvPr id="19503" name="Text Box 45"/>
            <p:cNvSpPr txBox="1">
              <a:spLocks noChangeArrowheads="1"/>
            </p:cNvSpPr>
            <p:nvPr/>
          </p:nvSpPr>
          <p:spPr bwMode="auto">
            <a:xfrm>
              <a:off x="1775877" y="5788494"/>
              <a:ext cx="294794" cy="228600"/>
            </a:xfrm>
            <a:prstGeom prst="rect">
              <a:avLst/>
            </a:prstGeom>
            <a:noFill/>
            <a:ln w="9525">
              <a:noFill/>
              <a:prstDash val="dash"/>
              <a:miter lim="800000"/>
              <a:headEnd/>
              <a:tailEnd/>
            </a:ln>
          </p:spPr>
          <p:txBody>
            <a:bodyPr lIns="0" tIns="0" rIns="0" bIns="0"/>
            <a:lstStyle/>
            <a:p>
              <a:pPr defTabSz="914145"/>
              <a:r>
                <a:rPr lang="it-IT" sz="1100" b="1" dirty="0">
                  <a:latin typeface="Tahoma" pitchFamily="34" charset="0"/>
                  <a:cs typeface="Arial" charset="0"/>
                </a:rPr>
                <a:t>SI</a:t>
              </a:r>
            </a:p>
          </p:txBody>
        </p:sp>
        <p:sp>
          <p:nvSpPr>
            <p:cNvPr id="19504" name="Oval 46"/>
            <p:cNvSpPr>
              <a:spLocks noChangeArrowheads="1"/>
            </p:cNvSpPr>
            <p:nvPr/>
          </p:nvSpPr>
          <p:spPr bwMode="auto">
            <a:xfrm>
              <a:off x="6861078" y="6202796"/>
              <a:ext cx="1371600" cy="711200"/>
            </a:xfrm>
            <a:prstGeom prst="ellipse">
              <a:avLst/>
            </a:prstGeom>
            <a:solidFill>
              <a:srgbClr val="FFCCFF"/>
            </a:solidFill>
            <a:ln w="41275">
              <a:noFill/>
              <a:round/>
              <a:headEnd/>
              <a:tailEnd/>
            </a:ln>
          </p:spPr>
          <p:txBody>
            <a:bodyPr wrap="none" lIns="130046" tIns="65023" rIns="130046" bIns="65023" anchor="ctr"/>
            <a:lstStyle/>
            <a:p>
              <a:pPr algn="ctr" defTabSz="914145"/>
              <a:r>
                <a:rPr lang="it-IT" sz="1400" dirty="0">
                  <a:solidFill>
                    <a:schemeClr val="bg1"/>
                  </a:solidFill>
                  <a:latin typeface="Tahoma" pitchFamily="34" charset="0"/>
                  <a:cs typeface="Arial" charset="0"/>
                </a:rPr>
                <a:t>Valutazione </a:t>
              </a:r>
            </a:p>
            <a:p>
              <a:pPr algn="ctr" defTabSz="914145"/>
              <a:r>
                <a:rPr lang="it-IT" sz="1400" dirty="0">
                  <a:solidFill>
                    <a:schemeClr val="bg1"/>
                  </a:solidFill>
                  <a:latin typeface="Tahoma" pitchFamily="34" charset="0"/>
                  <a:cs typeface="Arial" charset="0"/>
                </a:rPr>
                <a:t>ex post</a:t>
              </a:r>
            </a:p>
          </p:txBody>
        </p:sp>
        <p:sp>
          <p:nvSpPr>
            <p:cNvPr id="19505" name="Text Box 47"/>
            <p:cNvSpPr txBox="1">
              <a:spLocks noChangeArrowheads="1"/>
            </p:cNvSpPr>
            <p:nvPr/>
          </p:nvSpPr>
          <p:spPr bwMode="auto">
            <a:xfrm>
              <a:off x="6629444" y="1874259"/>
              <a:ext cx="1980951" cy="283105"/>
            </a:xfrm>
            <a:prstGeom prst="rect">
              <a:avLst/>
            </a:prstGeom>
            <a:gradFill rotWithShape="0">
              <a:gsLst>
                <a:gs pos="0">
                  <a:srgbClr val="99CC00"/>
                </a:gs>
                <a:gs pos="100000">
                  <a:srgbClr val="E3E0CB"/>
                </a:gs>
              </a:gsLst>
              <a:lin ang="5400000" scaled="1"/>
            </a:gradFill>
            <a:ln w="12700">
              <a:solidFill>
                <a:srgbClr val="008000"/>
              </a:solidFill>
              <a:miter lim="800000"/>
              <a:headEnd/>
              <a:tailEnd/>
            </a:ln>
          </p:spPr>
          <p:txBody>
            <a:bodyPr wrap="square" lIns="130046" tIns="65023" rIns="130046" bIns="65023" anchor="ctr">
              <a:spAutoFit/>
            </a:bodyPr>
            <a:lstStyle/>
            <a:p>
              <a:pPr defTabSz="914145">
                <a:lnSpc>
                  <a:spcPct val="60000"/>
                </a:lnSpc>
                <a:spcBef>
                  <a:spcPct val="50000"/>
                </a:spcBef>
              </a:pPr>
              <a:r>
                <a:rPr lang="it-IT" sz="1200" dirty="0">
                  <a:latin typeface="Tahoma" pitchFamily="34" charset="0"/>
                  <a:cs typeface="Arial" charset="0"/>
                </a:rPr>
                <a:t>Proposta contenuti VA</a:t>
              </a:r>
            </a:p>
          </p:txBody>
        </p:sp>
        <p:sp>
          <p:nvSpPr>
            <p:cNvPr id="19506" name="Text Box 48"/>
            <p:cNvSpPr txBox="1">
              <a:spLocks noChangeArrowheads="1"/>
            </p:cNvSpPr>
            <p:nvPr/>
          </p:nvSpPr>
          <p:spPr bwMode="auto">
            <a:xfrm>
              <a:off x="6704165" y="3140849"/>
              <a:ext cx="1906504" cy="278605"/>
            </a:xfrm>
            <a:prstGeom prst="rect">
              <a:avLst/>
            </a:prstGeom>
            <a:gradFill rotWithShape="0">
              <a:gsLst>
                <a:gs pos="0">
                  <a:srgbClr val="99CC00"/>
                </a:gs>
                <a:gs pos="100000">
                  <a:srgbClr val="E3E0CB"/>
                </a:gs>
              </a:gsLst>
              <a:lin ang="5400000" scaled="1"/>
            </a:gradFill>
            <a:ln w="12700">
              <a:solidFill>
                <a:srgbClr val="008000"/>
              </a:solidFill>
              <a:miter lim="800000"/>
              <a:headEnd/>
              <a:tailEnd/>
            </a:ln>
          </p:spPr>
          <p:txBody>
            <a:bodyPr lIns="130046" tIns="65023" rIns="130046" bIns="65023">
              <a:spAutoFit/>
            </a:bodyPr>
            <a:lstStyle/>
            <a:p>
              <a:pPr defTabSz="914145">
                <a:lnSpc>
                  <a:spcPct val="60000"/>
                </a:lnSpc>
                <a:spcBef>
                  <a:spcPct val="50000"/>
                </a:spcBef>
              </a:pPr>
              <a:r>
                <a:rPr lang="it-IT" sz="1200" dirty="0">
                  <a:latin typeface="Tahoma" pitchFamily="34" charset="0"/>
                  <a:cs typeface="Arial" charset="0"/>
                </a:rPr>
                <a:t>Pubblicazione pareri</a:t>
              </a:r>
            </a:p>
          </p:txBody>
        </p:sp>
        <p:sp>
          <p:nvSpPr>
            <p:cNvPr id="19507" name="Text Box 49"/>
            <p:cNvSpPr txBox="1">
              <a:spLocks noChangeArrowheads="1"/>
            </p:cNvSpPr>
            <p:nvPr/>
          </p:nvSpPr>
          <p:spPr bwMode="auto">
            <a:xfrm>
              <a:off x="6787379" y="4297010"/>
              <a:ext cx="1829123" cy="894845"/>
            </a:xfrm>
            <a:prstGeom prst="rect">
              <a:avLst/>
            </a:prstGeom>
            <a:gradFill rotWithShape="0">
              <a:gsLst>
                <a:gs pos="0">
                  <a:srgbClr val="99CC00"/>
                </a:gs>
                <a:gs pos="100000">
                  <a:srgbClr val="E3E0CB"/>
                </a:gs>
              </a:gsLst>
              <a:lin ang="5400000" scaled="1"/>
            </a:gradFill>
            <a:ln w="9525">
              <a:solidFill>
                <a:srgbClr val="008080"/>
              </a:solidFill>
              <a:miter lim="800000"/>
              <a:headEnd/>
              <a:tailEnd/>
            </a:ln>
          </p:spPr>
          <p:txBody>
            <a:bodyPr lIns="76799" tIns="65023" rIns="76799" bIns="65023">
              <a:spAutoFit/>
            </a:bodyPr>
            <a:lstStyle/>
            <a:p>
              <a:pPr defTabSz="914145"/>
              <a:r>
                <a:rPr lang="it-IT" sz="1400" dirty="0">
                  <a:latin typeface="Tahoma" pitchFamily="34" charset="0"/>
                  <a:cs typeface="Arial" charset="0"/>
                </a:rPr>
                <a:t>Rapporto Ambientale </a:t>
              </a:r>
            </a:p>
            <a:p>
              <a:pPr defTabSz="914145"/>
              <a:r>
                <a:rPr lang="it-IT" sz="1400" dirty="0">
                  <a:latin typeface="Tahoma" pitchFamily="34" charset="0"/>
                  <a:cs typeface="Arial" charset="0"/>
                </a:rPr>
                <a:t>definitivo</a:t>
              </a:r>
            </a:p>
          </p:txBody>
        </p:sp>
        <p:sp>
          <p:nvSpPr>
            <p:cNvPr id="19508" name="Text Box 50"/>
            <p:cNvSpPr txBox="1">
              <a:spLocks noChangeArrowheads="1"/>
            </p:cNvSpPr>
            <p:nvPr/>
          </p:nvSpPr>
          <p:spPr bwMode="auto">
            <a:xfrm>
              <a:off x="6781546" y="5655771"/>
              <a:ext cx="1829123" cy="399020"/>
            </a:xfrm>
            <a:prstGeom prst="rect">
              <a:avLst/>
            </a:prstGeom>
            <a:gradFill rotWithShape="0">
              <a:gsLst>
                <a:gs pos="0">
                  <a:srgbClr val="99CC00"/>
                </a:gs>
                <a:gs pos="100000">
                  <a:srgbClr val="E3E0CB"/>
                </a:gs>
              </a:gsLst>
              <a:lin ang="5400000" scaled="1"/>
            </a:gradFill>
            <a:ln w="12700">
              <a:solidFill>
                <a:srgbClr val="008000"/>
              </a:solidFill>
              <a:miter lim="800000"/>
              <a:headEnd/>
              <a:tailEnd/>
            </a:ln>
          </p:spPr>
          <p:txBody>
            <a:bodyPr lIns="130046" tIns="65023" rIns="130046" bIns="65023">
              <a:spAutoFit/>
            </a:bodyPr>
            <a:lstStyle/>
            <a:p>
              <a:pPr defTabSz="914145">
                <a:spcBef>
                  <a:spcPct val="50000"/>
                </a:spcBef>
              </a:pPr>
              <a:r>
                <a:rPr lang="it-IT" sz="1400" dirty="0">
                  <a:latin typeface="Tahoma" pitchFamily="34" charset="0"/>
                  <a:cs typeface="Arial" charset="0"/>
                </a:rPr>
                <a:t>Relazione periodica</a:t>
              </a:r>
            </a:p>
          </p:txBody>
        </p:sp>
        <p:sp>
          <p:nvSpPr>
            <p:cNvPr id="19509" name="Line 51"/>
            <p:cNvSpPr>
              <a:spLocks noChangeShapeType="1"/>
            </p:cNvSpPr>
            <p:nvPr/>
          </p:nvSpPr>
          <p:spPr bwMode="auto">
            <a:xfrm>
              <a:off x="4953000" y="3446463"/>
              <a:ext cx="0" cy="304800"/>
            </a:xfrm>
            <a:prstGeom prst="line">
              <a:avLst/>
            </a:prstGeom>
            <a:noFill/>
            <a:ln w="25400">
              <a:solidFill>
                <a:schemeClr val="tx1"/>
              </a:solidFill>
              <a:round/>
              <a:headEnd/>
              <a:tailEnd type="triangle" w="med" len="med"/>
            </a:ln>
          </p:spPr>
          <p:txBody>
            <a:bodyPr/>
            <a:lstStyle/>
            <a:p>
              <a:endParaRPr lang="it-IT"/>
            </a:p>
          </p:txBody>
        </p:sp>
        <p:sp>
          <p:nvSpPr>
            <p:cNvPr id="19510" name="Text Box 52"/>
            <p:cNvSpPr txBox="1">
              <a:spLocks noChangeArrowheads="1"/>
            </p:cNvSpPr>
            <p:nvPr/>
          </p:nvSpPr>
          <p:spPr bwMode="auto">
            <a:xfrm>
              <a:off x="154508" y="4131290"/>
              <a:ext cx="1217920" cy="399020"/>
            </a:xfrm>
            <a:prstGeom prst="rect">
              <a:avLst/>
            </a:prstGeom>
            <a:noFill/>
            <a:ln w="28575">
              <a:solidFill>
                <a:srgbClr val="FF9900"/>
              </a:solidFill>
              <a:prstDash val="sysDot"/>
              <a:miter lim="800000"/>
              <a:headEnd/>
              <a:tailEnd/>
            </a:ln>
          </p:spPr>
          <p:txBody>
            <a:bodyPr lIns="130046" tIns="65023" rIns="130046" bIns="65023">
              <a:spAutoFit/>
            </a:bodyPr>
            <a:lstStyle/>
            <a:p>
              <a:pPr defTabSz="914145">
                <a:spcBef>
                  <a:spcPct val="50000"/>
                </a:spcBef>
              </a:pPr>
              <a:r>
                <a:rPr lang="it-IT" sz="1400" dirty="0">
                  <a:solidFill>
                    <a:schemeClr val="bg1"/>
                  </a:solidFill>
                  <a:latin typeface="Tahoma" pitchFamily="34" charset="0"/>
                  <a:cs typeface="Arial" charset="0"/>
                </a:rPr>
                <a:t>Revisione</a:t>
              </a:r>
            </a:p>
          </p:txBody>
        </p:sp>
        <p:sp>
          <p:nvSpPr>
            <p:cNvPr id="19511" name="Line 53"/>
            <p:cNvSpPr>
              <a:spLocks noChangeShapeType="1"/>
            </p:cNvSpPr>
            <p:nvPr/>
          </p:nvSpPr>
          <p:spPr bwMode="auto">
            <a:xfrm flipH="1" flipV="1">
              <a:off x="1447800" y="3570288"/>
              <a:ext cx="7696200" cy="0"/>
            </a:xfrm>
            <a:prstGeom prst="line">
              <a:avLst/>
            </a:prstGeom>
            <a:noFill/>
            <a:ln w="28575">
              <a:solidFill>
                <a:srgbClr val="FF9900"/>
              </a:solidFill>
              <a:prstDash val="sysDot"/>
              <a:round/>
              <a:headEnd/>
              <a:tailEnd/>
            </a:ln>
          </p:spPr>
          <p:txBody>
            <a:bodyPr>
              <a:spAutoFit/>
            </a:bodyPr>
            <a:lstStyle/>
            <a:p>
              <a:endParaRPr lang="it-IT"/>
            </a:p>
          </p:txBody>
        </p:sp>
        <p:sp>
          <p:nvSpPr>
            <p:cNvPr id="19512" name="Text Box 54"/>
            <p:cNvSpPr txBox="1">
              <a:spLocks noChangeArrowheads="1"/>
            </p:cNvSpPr>
            <p:nvPr/>
          </p:nvSpPr>
          <p:spPr bwMode="auto">
            <a:xfrm rot="16200000">
              <a:off x="5866689" y="3537489"/>
              <a:ext cx="6378497" cy="252250"/>
            </a:xfrm>
            <a:prstGeom prst="rect">
              <a:avLst/>
            </a:prstGeom>
            <a:gradFill rotWithShape="0">
              <a:gsLst>
                <a:gs pos="0">
                  <a:srgbClr val="99CC00"/>
                </a:gs>
                <a:gs pos="100000">
                  <a:srgbClr val="E3E0CB"/>
                </a:gs>
              </a:gsLst>
              <a:lin ang="5400000" scaled="1"/>
            </a:gradFill>
            <a:ln w="9525">
              <a:solidFill>
                <a:schemeClr val="tx1"/>
              </a:solidFill>
              <a:miter lim="800000"/>
              <a:headEnd/>
              <a:tailEnd/>
            </a:ln>
          </p:spPr>
          <p:txBody>
            <a:bodyPr lIns="130046" tIns="15360" rIns="130046" bIns="15360">
              <a:spAutoFit/>
            </a:bodyPr>
            <a:lstStyle/>
            <a:p>
              <a:pPr defTabSz="914145"/>
              <a:r>
                <a:rPr lang="it-IT" sz="1400" b="1" dirty="0">
                  <a:solidFill>
                    <a:schemeClr val="bg1"/>
                  </a:solidFill>
                  <a:latin typeface="Tahoma" pitchFamily="34" charset="0"/>
                  <a:cs typeface="Arial" charset="0"/>
                </a:rPr>
                <a:t>Partecipazione</a:t>
              </a:r>
            </a:p>
          </p:txBody>
        </p:sp>
        <p:sp>
          <p:nvSpPr>
            <p:cNvPr id="19515" name="Text Box 57"/>
            <p:cNvSpPr txBox="1">
              <a:spLocks noChangeArrowheads="1"/>
            </p:cNvSpPr>
            <p:nvPr/>
          </p:nvSpPr>
          <p:spPr bwMode="auto">
            <a:xfrm>
              <a:off x="5083175" y="1582738"/>
              <a:ext cx="174625" cy="187325"/>
            </a:xfrm>
            <a:prstGeom prst="rect">
              <a:avLst/>
            </a:prstGeom>
            <a:noFill/>
            <a:ln w="9525">
              <a:noFill/>
              <a:prstDash val="dash"/>
              <a:miter lim="800000"/>
              <a:headEnd/>
              <a:tailEnd/>
            </a:ln>
          </p:spPr>
          <p:txBody>
            <a:bodyPr lIns="0" tIns="0" rIns="0" bIns="0"/>
            <a:lstStyle/>
            <a:p>
              <a:pPr defTabSz="914145"/>
              <a:r>
                <a:rPr lang="it-IT" sz="1100" b="1" dirty="0">
                  <a:latin typeface="Tahoma" pitchFamily="34" charset="0"/>
                  <a:cs typeface="Arial" charset="0"/>
                </a:rPr>
                <a:t>SI</a:t>
              </a:r>
            </a:p>
          </p:txBody>
        </p:sp>
        <p:sp>
          <p:nvSpPr>
            <p:cNvPr id="19516" name="Line 58"/>
            <p:cNvSpPr>
              <a:spLocks noChangeShapeType="1"/>
            </p:cNvSpPr>
            <p:nvPr/>
          </p:nvSpPr>
          <p:spPr bwMode="auto">
            <a:xfrm>
              <a:off x="5387107" y="982601"/>
              <a:ext cx="1444625" cy="3175"/>
            </a:xfrm>
            <a:prstGeom prst="line">
              <a:avLst/>
            </a:prstGeom>
            <a:noFill/>
            <a:ln w="25400">
              <a:solidFill>
                <a:schemeClr val="tx1"/>
              </a:solidFill>
              <a:round/>
              <a:headEnd/>
              <a:tailEnd type="triangle" w="med" len="med"/>
            </a:ln>
          </p:spPr>
          <p:txBody>
            <a:bodyPr/>
            <a:lstStyle/>
            <a:p>
              <a:endParaRPr lang="it-IT"/>
            </a:p>
          </p:txBody>
        </p:sp>
        <p:sp>
          <p:nvSpPr>
            <p:cNvPr id="19517" name="Oval 59"/>
            <p:cNvSpPr>
              <a:spLocks noChangeArrowheads="1"/>
            </p:cNvSpPr>
            <p:nvPr/>
          </p:nvSpPr>
          <p:spPr bwMode="auto">
            <a:xfrm>
              <a:off x="6787379" y="568300"/>
              <a:ext cx="1219200" cy="743323"/>
            </a:xfrm>
            <a:prstGeom prst="ellipse">
              <a:avLst/>
            </a:prstGeom>
            <a:solidFill>
              <a:srgbClr val="FFCCFF"/>
            </a:solidFill>
            <a:ln w="41275">
              <a:noFill/>
              <a:round/>
              <a:headEnd/>
              <a:tailEnd/>
            </a:ln>
          </p:spPr>
          <p:txBody>
            <a:bodyPr wrap="none" lIns="130046" tIns="65023" rIns="130046" bIns="65023" anchor="ctr"/>
            <a:lstStyle/>
            <a:p>
              <a:pPr defTabSz="914145"/>
              <a:r>
                <a:rPr lang="it-IT" sz="1400" dirty="0">
                  <a:solidFill>
                    <a:schemeClr val="bg1"/>
                  </a:solidFill>
                  <a:latin typeface="Tahoma" pitchFamily="34" charset="0"/>
                  <a:cs typeface="Arial" charset="0"/>
                </a:rPr>
                <a:t>Piano</a:t>
              </a:r>
            </a:p>
            <a:p>
              <a:pPr defTabSz="914145"/>
              <a:r>
                <a:rPr lang="it-IT" sz="1400" dirty="0">
                  <a:solidFill>
                    <a:schemeClr val="bg1"/>
                  </a:solidFill>
                  <a:latin typeface="Tahoma" pitchFamily="34" charset="0"/>
                  <a:cs typeface="Arial" charset="0"/>
                </a:rPr>
                <a:t>senza </a:t>
              </a:r>
              <a:r>
                <a:rPr lang="it-IT" sz="1400" dirty="0" smtClean="0">
                  <a:solidFill>
                    <a:schemeClr val="bg1"/>
                  </a:solidFill>
                  <a:latin typeface="Tahoma" pitchFamily="34" charset="0"/>
                  <a:cs typeface="Arial" charset="0"/>
                </a:rPr>
                <a:t>VAS</a:t>
              </a:r>
              <a:endParaRPr lang="it-IT" sz="1400" dirty="0">
                <a:solidFill>
                  <a:schemeClr val="bg1"/>
                </a:solidFill>
                <a:latin typeface="Tahoma" pitchFamily="34" charset="0"/>
                <a:cs typeface="Arial" charset="0"/>
              </a:endParaRPr>
            </a:p>
          </p:txBody>
        </p:sp>
        <p:sp>
          <p:nvSpPr>
            <p:cNvPr id="19518" name="Text Box 60"/>
            <p:cNvSpPr txBox="1">
              <a:spLocks noChangeArrowheads="1"/>
            </p:cNvSpPr>
            <p:nvPr/>
          </p:nvSpPr>
          <p:spPr bwMode="auto">
            <a:xfrm>
              <a:off x="5715000" y="1065213"/>
              <a:ext cx="304800" cy="247650"/>
            </a:xfrm>
            <a:prstGeom prst="rect">
              <a:avLst/>
            </a:prstGeom>
            <a:noFill/>
            <a:ln w="9525">
              <a:noFill/>
              <a:prstDash val="dash"/>
              <a:miter lim="800000"/>
              <a:headEnd/>
              <a:tailEnd/>
            </a:ln>
          </p:spPr>
          <p:txBody>
            <a:bodyPr lIns="0" tIns="0" rIns="0" bIns="0"/>
            <a:lstStyle/>
            <a:p>
              <a:pPr defTabSz="914145"/>
              <a:r>
                <a:rPr lang="it-IT" sz="1100" b="1" dirty="0">
                  <a:latin typeface="Tahoma" pitchFamily="34" charset="0"/>
                  <a:cs typeface="Arial" charset="0"/>
                </a:rPr>
                <a:t>NO</a:t>
              </a:r>
            </a:p>
          </p:txBody>
        </p:sp>
        <p:sp>
          <p:nvSpPr>
            <p:cNvPr id="19519" name="AutoShape 61"/>
            <p:cNvSpPr>
              <a:spLocks noChangeArrowheads="1"/>
            </p:cNvSpPr>
            <p:nvPr/>
          </p:nvSpPr>
          <p:spPr bwMode="auto">
            <a:xfrm>
              <a:off x="4650121" y="651160"/>
              <a:ext cx="754588" cy="662882"/>
            </a:xfrm>
            <a:prstGeom prst="flowChartDecision">
              <a:avLst/>
            </a:prstGeom>
            <a:solidFill>
              <a:srgbClr val="FFFF99"/>
            </a:solidFill>
            <a:ln w="12700">
              <a:solidFill>
                <a:srgbClr val="FF9900"/>
              </a:solidFill>
              <a:miter lim="800000"/>
              <a:headEnd/>
              <a:tailEnd/>
            </a:ln>
          </p:spPr>
          <p:txBody>
            <a:bodyPr wrap="none" lIns="130046" tIns="65023" rIns="130046" bIns="65023" anchor="ctr"/>
            <a:lstStyle/>
            <a:p>
              <a:pPr algn="ctr" defTabSz="914145"/>
              <a:r>
                <a:rPr lang="it-IT" sz="1000" dirty="0">
                  <a:solidFill>
                    <a:schemeClr val="bg1"/>
                  </a:solidFill>
                  <a:latin typeface="Tahoma" pitchFamily="34" charset="0"/>
                  <a:cs typeface="Arial" charset="0"/>
                </a:rPr>
                <a:t>Screening</a:t>
              </a:r>
            </a:p>
          </p:txBody>
        </p:sp>
        <p:sp>
          <p:nvSpPr>
            <p:cNvPr id="19520" name="Line 62"/>
            <p:cNvSpPr>
              <a:spLocks noChangeShapeType="1"/>
            </p:cNvSpPr>
            <p:nvPr/>
          </p:nvSpPr>
          <p:spPr bwMode="auto">
            <a:xfrm>
              <a:off x="5018614" y="319719"/>
              <a:ext cx="0" cy="381000"/>
            </a:xfrm>
            <a:prstGeom prst="line">
              <a:avLst/>
            </a:prstGeom>
            <a:noFill/>
            <a:ln w="25400">
              <a:solidFill>
                <a:schemeClr val="tx1"/>
              </a:solidFill>
              <a:round/>
              <a:headEnd/>
              <a:tailEnd type="triangle" w="med" len="med"/>
            </a:ln>
          </p:spPr>
          <p:txBody>
            <a:bodyPr/>
            <a:lstStyle/>
            <a:p>
              <a:endParaRPr lang="it-IT"/>
            </a:p>
          </p:txBody>
        </p:sp>
        <p:cxnSp>
          <p:nvCxnSpPr>
            <p:cNvPr id="19521" name="AutoShape 63"/>
            <p:cNvCxnSpPr>
              <a:cxnSpLocks noChangeShapeType="1"/>
              <a:stCxn id="19526" idx="3"/>
              <a:endCxn id="19517" idx="0"/>
            </p:cNvCxnSpPr>
            <p:nvPr/>
          </p:nvCxnSpPr>
          <p:spPr bwMode="auto">
            <a:xfrm>
              <a:off x="5988944" y="-11065"/>
              <a:ext cx="1408036" cy="579365"/>
            </a:xfrm>
            <a:prstGeom prst="bentConnector2">
              <a:avLst/>
            </a:prstGeom>
            <a:noFill/>
            <a:ln w="28575">
              <a:solidFill>
                <a:schemeClr val="tx1"/>
              </a:solidFill>
              <a:miter lim="800000"/>
              <a:headEnd/>
              <a:tailEnd type="triangle" w="med" len="med"/>
            </a:ln>
          </p:spPr>
        </p:cxnSp>
        <p:sp>
          <p:nvSpPr>
            <p:cNvPr id="19522" name="Text Box 64"/>
            <p:cNvSpPr txBox="1">
              <a:spLocks noChangeArrowheads="1"/>
            </p:cNvSpPr>
            <p:nvPr/>
          </p:nvSpPr>
          <p:spPr bwMode="auto">
            <a:xfrm>
              <a:off x="6712079" y="236858"/>
              <a:ext cx="457200" cy="177799"/>
            </a:xfrm>
            <a:prstGeom prst="rect">
              <a:avLst/>
            </a:prstGeom>
            <a:noFill/>
            <a:ln w="9525">
              <a:noFill/>
              <a:prstDash val="dash"/>
              <a:miter lim="800000"/>
              <a:headEnd/>
              <a:tailEnd/>
            </a:ln>
          </p:spPr>
          <p:txBody>
            <a:bodyPr lIns="0" tIns="0" rIns="0" bIns="0"/>
            <a:lstStyle/>
            <a:p>
              <a:pPr defTabSz="914145"/>
              <a:r>
                <a:rPr lang="it-IT" sz="1100" b="1" dirty="0">
                  <a:latin typeface="Tahoma" pitchFamily="34" charset="0"/>
                  <a:cs typeface="Arial" charset="0"/>
                </a:rPr>
                <a:t>NO</a:t>
              </a:r>
            </a:p>
          </p:txBody>
        </p:sp>
        <p:sp>
          <p:nvSpPr>
            <p:cNvPr id="19523" name="Text Box 65"/>
            <p:cNvSpPr txBox="1">
              <a:spLocks noChangeArrowheads="1"/>
            </p:cNvSpPr>
            <p:nvPr/>
          </p:nvSpPr>
          <p:spPr bwMode="auto">
            <a:xfrm>
              <a:off x="4576422" y="402579"/>
              <a:ext cx="228600" cy="196849"/>
            </a:xfrm>
            <a:prstGeom prst="rect">
              <a:avLst/>
            </a:prstGeom>
            <a:noFill/>
            <a:ln w="9525">
              <a:noFill/>
              <a:prstDash val="dash"/>
              <a:miter lim="800000"/>
              <a:headEnd/>
              <a:tailEnd/>
            </a:ln>
          </p:spPr>
          <p:txBody>
            <a:bodyPr lIns="0" tIns="0" rIns="0" bIns="0"/>
            <a:lstStyle/>
            <a:p>
              <a:pPr defTabSz="914145"/>
              <a:r>
                <a:rPr lang="it-IT" sz="1100" b="1" dirty="0">
                  <a:latin typeface="Tahoma" pitchFamily="34" charset="0"/>
                  <a:cs typeface="Arial" charset="0"/>
                </a:rPr>
                <a:t>SI</a:t>
              </a:r>
            </a:p>
          </p:txBody>
        </p:sp>
        <p:sp>
          <p:nvSpPr>
            <p:cNvPr id="19525" name="Line 69"/>
            <p:cNvSpPr>
              <a:spLocks noChangeShapeType="1"/>
            </p:cNvSpPr>
            <p:nvPr/>
          </p:nvSpPr>
          <p:spPr bwMode="auto">
            <a:xfrm>
              <a:off x="2971800" y="-134457"/>
              <a:ext cx="0" cy="864"/>
            </a:xfrm>
            <a:prstGeom prst="line">
              <a:avLst/>
            </a:prstGeom>
            <a:noFill/>
            <a:ln w="28575">
              <a:solidFill>
                <a:schemeClr val="tx1"/>
              </a:solidFill>
              <a:round/>
              <a:headEnd/>
              <a:tailEnd type="triangle" w="med" len="med"/>
            </a:ln>
          </p:spPr>
          <p:txBody>
            <a:bodyPr/>
            <a:lstStyle/>
            <a:p>
              <a:endParaRPr lang="it-IT"/>
            </a:p>
          </p:txBody>
        </p:sp>
        <p:sp>
          <p:nvSpPr>
            <p:cNvPr id="19526" name="AutoShape 70"/>
            <p:cNvSpPr>
              <a:spLocks noChangeArrowheads="1"/>
            </p:cNvSpPr>
            <p:nvPr/>
          </p:nvSpPr>
          <p:spPr bwMode="auto">
            <a:xfrm>
              <a:off x="4060531" y="-343163"/>
              <a:ext cx="1928413" cy="664196"/>
            </a:xfrm>
            <a:prstGeom prst="flowChartDecision">
              <a:avLst/>
            </a:prstGeom>
            <a:solidFill>
              <a:srgbClr val="FFFF99"/>
            </a:solidFill>
            <a:ln w="12700">
              <a:solidFill>
                <a:srgbClr val="FF9900"/>
              </a:solidFill>
              <a:miter lim="800000"/>
              <a:headEnd/>
              <a:tailEnd/>
            </a:ln>
          </p:spPr>
          <p:txBody>
            <a:bodyPr wrap="none" lIns="130046" tIns="65023" rIns="130046" bIns="65023" anchor="ctr"/>
            <a:lstStyle/>
            <a:p>
              <a:pPr algn="ctr" defTabSz="914145"/>
              <a:r>
                <a:rPr lang="it-IT" sz="1000" dirty="0">
                  <a:solidFill>
                    <a:schemeClr val="bg1"/>
                  </a:solidFill>
                  <a:latin typeface="Tahoma" pitchFamily="34" charset="0"/>
                  <a:cs typeface="Arial" charset="0"/>
                </a:rPr>
                <a:t>Piano soggetto </a:t>
              </a:r>
              <a:endParaRPr lang="it-IT" sz="1000" dirty="0" smtClean="0">
                <a:solidFill>
                  <a:schemeClr val="bg1"/>
                </a:solidFill>
                <a:latin typeface="Tahoma" pitchFamily="34" charset="0"/>
                <a:cs typeface="Arial" charset="0"/>
              </a:endParaRPr>
            </a:p>
            <a:p>
              <a:pPr algn="ctr" defTabSz="914145"/>
              <a:r>
                <a:rPr lang="it-IT" sz="1000" dirty="0" smtClean="0">
                  <a:solidFill>
                    <a:schemeClr val="bg1"/>
                  </a:solidFill>
                  <a:latin typeface="Tahoma" pitchFamily="34" charset="0"/>
                  <a:cs typeface="Arial" charset="0"/>
                </a:rPr>
                <a:t>a </a:t>
              </a:r>
              <a:r>
                <a:rPr lang="it-IT" sz="1000" dirty="0">
                  <a:solidFill>
                    <a:schemeClr val="bg1"/>
                  </a:solidFill>
                  <a:latin typeface="Tahoma" pitchFamily="34" charset="0"/>
                  <a:cs typeface="Arial" charset="0"/>
                </a:rPr>
                <a:t>VAS</a:t>
              </a:r>
            </a:p>
          </p:txBody>
        </p:sp>
        <p:sp>
          <p:nvSpPr>
            <p:cNvPr id="19527" name="AutoShape 71"/>
            <p:cNvSpPr>
              <a:spLocks noChangeArrowheads="1"/>
            </p:cNvSpPr>
            <p:nvPr/>
          </p:nvSpPr>
          <p:spPr bwMode="auto">
            <a:xfrm>
              <a:off x="4191000" y="3675063"/>
              <a:ext cx="1609725" cy="498475"/>
            </a:xfrm>
            <a:prstGeom prst="flowChartDecision">
              <a:avLst/>
            </a:prstGeom>
            <a:solidFill>
              <a:srgbClr val="FFFF99"/>
            </a:solidFill>
            <a:ln w="12700">
              <a:solidFill>
                <a:srgbClr val="FF9900"/>
              </a:solidFill>
              <a:miter lim="800000"/>
              <a:headEnd/>
              <a:tailEnd/>
            </a:ln>
          </p:spPr>
          <p:txBody>
            <a:bodyPr wrap="none" lIns="130046" tIns="65023" rIns="130046" bIns="65023" anchor="ctr"/>
            <a:lstStyle/>
            <a:p>
              <a:pPr algn="ctr" defTabSz="914145"/>
              <a:r>
                <a:rPr lang="it-IT" sz="1400" dirty="0">
                  <a:solidFill>
                    <a:schemeClr val="bg1"/>
                  </a:solidFill>
                  <a:latin typeface="Tahoma" pitchFamily="34" charset="0"/>
                  <a:cs typeface="Arial" charset="0"/>
                </a:rPr>
                <a:t>Modifiche?</a:t>
              </a:r>
            </a:p>
          </p:txBody>
        </p:sp>
      </p:grpSp>
      <p:cxnSp>
        <p:nvCxnSpPr>
          <p:cNvPr id="91" name="Forma 90"/>
          <p:cNvCxnSpPr>
            <a:stCxn id="19469" idx="1"/>
            <a:endCxn id="19519" idx="1"/>
          </p:cNvCxnSpPr>
          <p:nvPr/>
        </p:nvCxnSpPr>
        <p:spPr>
          <a:xfrm rot="10800000" flipH="1">
            <a:off x="2033864" y="1412777"/>
            <a:ext cx="2682151" cy="4818829"/>
          </a:xfrm>
          <a:prstGeom prst="bentConnector3">
            <a:avLst>
              <a:gd name="adj1" fmla="val -8523"/>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104" name="Forma 103"/>
          <p:cNvCxnSpPr>
            <a:stCxn id="19527" idx="1"/>
          </p:cNvCxnSpPr>
          <p:nvPr/>
        </p:nvCxnSpPr>
        <p:spPr>
          <a:xfrm rot="10800000" flipV="1">
            <a:off x="3851921" y="3969200"/>
            <a:ext cx="415507" cy="1332007"/>
          </a:xfrm>
          <a:prstGeom prst="bentConnector2">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8" name="Text Box 49"/>
          <p:cNvSpPr txBox="1">
            <a:spLocks noChangeArrowheads="1"/>
          </p:cNvSpPr>
          <p:nvPr/>
        </p:nvSpPr>
        <p:spPr bwMode="auto">
          <a:xfrm>
            <a:off x="6804248" y="5085184"/>
            <a:ext cx="1787165" cy="285204"/>
          </a:xfrm>
          <a:prstGeom prst="rect">
            <a:avLst/>
          </a:prstGeom>
          <a:gradFill rotWithShape="0">
            <a:gsLst>
              <a:gs pos="0">
                <a:srgbClr val="99CC00"/>
              </a:gs>
              <a:gs pos="100000">
                <a:srgbClr val="E3E0CB"/>
              </a:gs>
            </a:gsLst>
            <a:lin ang="5400000" scaled="1"/>
          </a:gradFill>
          <a:ln w="9525">
            <a:solidFill>
              <a:srgbClr val="008080"/>
            </a:solidFill>
            <a:miter lim="800000"/>
            <a:headEnd/>
            <a:tailEnd/>
          </a:ln>
        </p:spPr>
        <p:txBody>
          <a:bodyPr lIns="76799" tIns="65023" rIns="76799" bIns="65023">
            <a:spAutoFit/>
          </a:bodyPr>
          <a:lstStyle/>
          <a:p>
            <a:pPr defTabSz="914145"/>
            <a:r>
              <a:rPr lang="it-IT" sz="1000" dirty="0" smtClean="0">
                <a:latin typeface="Tahoma" pitchFamily="34" charset="0"/>
                <a:cs typeface="Arial" charset="0"/>
              </a:rPr>
              <a:t>Dichiarazione di sintesi</a:t>
            </a:r>
            <a:endParaRPr lang="it-IT" sz="1000" dirty="0">
              <a:latin typeface="Tahoma" pitchFamily="34" charset="0"/>
              <a:cs typeface="Arial"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19872" y="0"/>
            <a:ext cx="5724128" cy="620688"/>
          </a:xfrm>
        </p:spPr>
        <p:txBody>
          <a:bodyPr>
            <a:normAutofit fontScale="90000"/>
          </a:bodyPr>
          <a:lstStyle/>
          <a:p>
            <a:r>
              <a:rPr lang="it-IT" sz="1600" dirty="0" smtClean="0">
                <a:solidFill>
                  <a:schemeClr val="tx1"/>
                </a:solidFill>
              </a:rPr>
              <a:t/>
            </a:r>
            <a:br>
              <a:rPr lang="it-IT" sz="1600" dirty="0" smtClean="0">
                <a:solidFill>
                  <a:schemeClr val="tx1"/>
                </a:solidFill>
              </a:rPr>
            </a:br>
            <a:r>
              <a:rPr lang="it-IT" sz="1600" dirty="0"/>
              <a:t/>
            </a:r>
            <a:br>
              <a:rPr lang="it-IT" sz="1600" dirty="0"/>
            </a:br>
            <a:r>
              <a:rPr lang="it-IT" sz="1600" dirty="0" smtClean="0">
                <a:solidFill>
                  <a:schemeClr val="tx1"/>
                </a:solidFill>
              </a:rPr>
              <a:t>Il ruolo della VAS quale strumento di indirizzo e supporto alle scelte di pianificazione</a:t>
            </a:r>
            <a:r>
              <a:rPr lang="it-IT" dirty="0" smtClean="0">
                <a:solidFill>
                  <a:schemeClr val="tx1"/>
                </a:solidFill>
              </a:rPr>
              <a:t/>
            </a:r>
            <a:br>
              <a:rPr lang="it-IT" dirty="0" smtClean="0">
                <a:solidFill>
                  <a:schemeClr val="tx1"/>
                </a:solidFill>
              </a:rPr>
            </a:br>
            <a:endParaRPr lang="it-IT" dirty="0"/>
          </a:p>
        </p:txBody>
      </p:sp>
      <p:sp>
        <p:nvSpPr>
          <p:cNvPr id="3" name="Segnaposto contenuto 2"/>
          <p:cNvSpPr>
            <a:spLocks noGrp="1"/>
          </p:cNvSpPr>
          <p:nvPr>
            <p:ph idx="1"/>
          </p:nvPr>
        </p:nvSpPr>
        <p:spPr/>
        <p:txBody>
          <a:bodyPr/>
          <a:lstStyle/>
          <a:p>
            <a:pPr algn="ctr">
              <a:buNone/>
            </a:pPr>
            <a:r>
              <a:rPr lang="it-IT" b="1" dirty="0" smtClean="0"/>
              <a:t>The </a:t>
            </a:r>
            <a:r>
              <a:rPr lang="it-IT" b="1" dirty="0" err="1"/>
              <a:t>Importance</a:t>
            </a:r>
            <a:r>
              <a:rPr lang="it-IT" b="1" dirty="0"/>
              <a:t> </a:t>
            </a:r>
            <a:r>
              <a:rPr lang="it-IT" b="1" dirty="0" err="1"/>
              <a:t>of</a:t>
            </a:r>
            <a:r>
              <a:rPr lang="it-IT" b="1" dirty="0"/>
              <a:t> </a:t>
            </a:r>
            <a:r>
              <a:rPr lang="it-IT" b="1" dirty="0" err="1"/>
              <a:t>Being</a:t>
            </a:r>
            <a:r>
              <a:rPr lang="it-IT" b="1" dirty="0"/>
              <a:t> </a:t>
            </a:r>
            <a:r>
              <a:rPr lang="it-IT" b="1" dirty="0" err="1" smtClean="0"/>
              <a:t>Earnest</a:t>
            </a:r>
            <a:endParaRPr lang="it-IT" b="1" dirty="0" smtClean="0"/>
          </a:p>
          <a:p>
            <a:pPr algn="ctr">
              <a:buNone/>
            </a:pPr>
            <a:r>
              <a:rPr lang="it-IT" b="1" dirty="0" smtClean="0"/>
              <a:t>Oscar Wilde (1895)</a:t>
            </a:r>
          </a:p>
          <a:p>
            <a:pPr algn="ctr">
              <a:buNone/>
            </a:pPr>
            <a:r>
              <a:rPr lang="it-IT" b="1" dirty="0" err="1" smtClean="0"/>
              <a:t>Earnest</a:t>
            </a:r>
            <a:r>
              <a:rPr lang="it-IT" b="1" dirty="0" smtClean="0"/>
              <a:t> / Ernest</a:t>
            </a:r>
            <a:endParaRPr lang="it-IT" b="1" dirty="0"/>
          </a:p>
        </p:txBody>
      </p:sp>
      <p:pic>
        <p:nvPicPr>
          <p:cNvPr id="4" name="Immagine 3" descr="head.jpg"/>
          <p:cNvPicPr>
            <a:picLocks noChangeAspect="1"/>
          </p:cNvPicPr>
          <p:nvPr/>
        </p:nvPicPr>
        <p:blipFill>
          <a:blip r:embed="rId3" cstate="print"/>
          <a:stretch>
            <a:fillRect/>
          </a:stretch>
        </p:blipFill>
        <p:spPr>
          <a:xfrm>
            <a:off x="0" y="1"/>
            <a:ext cx="3419872" cy="606462"/>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19872" y="0"/>
            <a:ext cx="5724128" cy="620688"/>
          </a:xfrm>
          <a:ln>
            <a:solidFill>
              <a:schemeClr val="tx1"/>
            </a:solidFill>
          </a:ln>
        </p:spPr>
        <p:txBody>
          <a:bodyPr>
            <a:normAutofit fontScale="90000"/>
          </a:bodyPr>
          <a:lstStyle/>
          <a:p>
            <a:r>
              <a:rPr lang="it-IT" sz="1600" dirty="0" smtClean="0">
                <a:solidFill>
                  <a:schemeClr val="tx1"/>
                </a:solidFill>
              </a:rPr>
              <a:t/>
            </a:r>
            <a:br>
              <a:rPr lang="it-IT" sz="1600" dirty="0" smtClean="0">
                <a:solidFill>
                  <a:schemeClr val="tx1"/>
                </a:solidFill>
              </a:rPr>
            </a:br>
            <a:r>
              <a:rPr lang="it-IT" sz="1600" dirty="0"/>
              <a:t/>
            </a:r>
            <a:br>
              <a:rPr lang="it-IT" sz="1600" dirty="0"/>
            </a:br>
            <a:r>
              <a:rPr lang="it-IT" sz="1600" dirty="0" smtClean="0">
                <a:solidFill>
                  <a:schemeClr val="tx1"/>
                </a:solidFill>
              </a:rPr>
              <a:t>Il ruolo della VAS quale strumento di indirizzo e supporto alle scelte di pianificazione</a:t>
            </a:r>
            <a:r>
              <a:rPr lang="it-IT" dirty="0" smtClean="0">
                <a:solidFill>
                  <a:schemeClr val="tx1"/>
                </a:solidFill>
              </a:rPr>
              <a:t/>
            </a:r>
            <a:br>
              <a:rPr lang="it-IT" dirty="0" smtClean="0">
                <a:solidFill>
                  <a:schemeClr val="tx1"/>
                </a:solidFill>
              </a:rPr>
            </a:br>
            <a:endParaRPr lang="it-IT" dirty="0"/>
          </a:p>
        </p:txBody>
      </p:sp>
      <p:pic>
        <p:nvPicPr>
          <p:cNvPr id="4" name="Immagine 3" descr="head.jpg"/>
          <p:cNvPicPr>
            <a:picLocks noChangeAspect="1"/>
          </p:cNvPicPr>
          <p:nvPr/>
        </p:nvPicPr>
        <p:blipFill>
          <a:blip r:embed="rId3" cstate="print"/>
          <a:stretch>
            <a:fillRect/>
          </a:stretch>
        </p:blipFill>
        <p:spPr>
          <a:xfrm>
            <a:off x="0" y="0"/>
            <a:ext cx="3419872" cy="620687"/>
          </a:xfrm>
          <a:prstGeom prst="rect">
            <a:avLst/>
          </a:prstGeom>
        </p:spPr>
      </p:pic>
      <p:sp>
        <p:nvSpPr>
          <p:cNvPr id="6" name="CasellaDiTesto 5"/>
          <p:cNvSpPr txBox="1"/>
          <p:nvPr/>
        </p:nvSpPr>
        <p:spPr>
          <a:xfrm>
            <a:off x="1691680" y="2060848"/>
            <a:ext cx="5688632" cy="369332"/>
          </a:xfrm>
          <a:prstGeom prst="rect">
            <a:avLst/>
          </a:prstGeom>
          <a:noFill/>
        </p:spPr>
        <p:txBody>
          <a:bodyPr wrap="square" rtlCol="0">
            <a:spAutoFit/>
          </a:bodyPr>
          <a:lstStyle/>
          <a:p>
            <a:pPr algn="ctr"/>
            <a:r>
              <a:rPr lang="it-IT" dirty="0" smtClean="0"/>
              <a:t>Integrazione tra VAS e </a:t>
            </a:r>
            <a:r>
              <a:rPr lang="it-IT" dirty="0" err="1" smtClean="0"/>
              <a:t>VIncA</a:t>
            </a:r>
            <a:endParaRPr lang="it-IT" dirty="0"/>
          </a:p>
        </p:txBody>
      </p:sp>
      <p:sp>
        <p:nvSpPr>
          <p:cNvPr id="8" name="CasellaDiTesto 7"/>
          <p:cNvSpPr txBox="1"/>
          <p:nvPr/>
        </p:nvSpPr>
        <p:spPr>
          <a:xfrm>
            <a:off x="827584" y="2780928"/>
            <a:ext cx="7632848" cy="2308324"/>
          </a:xfrm>
          <a:prstGeom prst="rect">
            <a:avLst/>
          </a:prstGeom>
          <a:noFill/>
        </p:spPr>
        <p:txBody>
          <a:bodyPr wrap="square" rtlCol="0">
            <a:spAutoFit/>
          </a:bodyPr>
          <a:lstStyle/>
          <a:p>
            <a:pPr algn="just"/>
            <a:r>
              <a:rPr lang="it-IT" dirty="0" smtClean="0"/>
              <a:t>La VAS e la VIA comprendono le procedure di valutazione d'incidenza di cui all'articolo 5 del decreto n. 357 del 1997; a tal fine, il rapporto ambientale, lo studio preliminare ambientale o lo studio di impatto ambientale contengono gli elementi di cui all'allegato G dello stesso decreto n. 357 del 1997 e la valutazione dell'autorità competente si estende alle finalità di conservazione </a:t>
            </a:r>
          </a:p>
          <a:p>
            <a:pPr algn="just"/>
            <a:r>
              <a:rPr lang="it-IT" dirty="0" smtClean="0"/>
              <a:t>proprie della valutazione d'incidenza oppure dovrà dare atto degli esiti della valutazione di incidenza. Le modalità di informazione del pubblico danno specifica evidenza della integrazione procedurale.</a:t>
            </a:r>
            <a:endParaRPr lang="it-IT"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19872" y="0"/>
            <a:ext cx="5724128" cy="620688"/>
          </a:xfrm>
          <a:ln>
            <a:solidFill>
              <a:schemeClr val="tx1"/>
            </a:solidFill>
          </a:ln>
        </p:spPr>
        <p:txBody>
          <a:bodyPr>
            <a:normAutofit fontScale="90000"/>
          </a:bodyPr>
          <a:lstStyle/>
          <a:p>
            <a:r>
              <a:rPr lang="it-IT" sz="1600" dirty="0" smtClean="0">
                <a:solidFill>
                  <a:schemeClr val="tx1"/>
                </a:solidFill>
              </a:rPr>
              <a:t/>
            </a:r>
            <a:br>
              <a:rPr lang="it-IT" sz="1600" dirty="0" smtClean="0">
                <a:solidFill>
                  <a:schemeClr val="tx1"/>
                </a:solidFill>
              </a:rPr>
            </a:br>
            <a:r>
              <a:rPr lang="it-IT" sz="1600" dirty="0"/>
              <a:t/>
            </a:r>
            <a:br>
              <a:rPr lang="it-IT" sz="1600" dirty="0"/>
            </a:br>
            <a:r>
              <a:rPr lang="it-IT" sz="1600" dirty="0" smtClean="0">
                <a:solidFill>
                  <a:schemeClr val="tx1"/>
                </a:solidFill>
              </a:rPr>
              <a:t>Il ruolo della VAS quale strumento di indirizzo e supporto alle scelte di pianificazione</a:t>
            </a:r>
            <a:r>
              <a:rPr lang="it-IT" dirty="0" smtClean="0">
                <a:solidFill>
                  <a:schemeClr val="tx1"/>
                </a:solidFill>
              </a:rPr>
              <a:t/>
            </a:r>
            <a:br>
              <a:rPr lang="it-IT" dirty="0" smtClean="0">
                <a:solidFill>
                  <a:schemeClr val="tx1"/>
                </a:solidFill>
              </a:rPr>
            </a:br>
            <a:endParaRPr lang="it-IT" dirty="0"/>
          </a:p>
        </p:txBody>
      </p:sp>
      <p:pic>
        <p:nvPicPr>
          <p:cNvPr id="4" name="Immagine 3" descr="head.jpg"/>
          <p:cNvPicPr>
            <a:picLocks noChangeAspect="1"/>
          </p:cNvPicPr>
          <p:nvPr/>
        </p:nvPicPr>
        <p:blipFill>
          <a:blip r:embed="rId3" cstate="print"/>
          <a:stretch>
            <a:fillRect/>
          </a:stretch>
        </p:blipFill>
        <p:spPr>
          <a:xfrm>
            <a:off x="0" y="0"/>
            <a:ext cx="3419872" cy="620687"/>
          </a:xfrm>
          <a:prstGeom prst="rect">
            <a:avLst/>
          </a:prstGeom>
        </p:spPr>
      </p:pic>
      <p:sp>
        <p:nvSpPr>
          <p:cNvPr id="6" name="CasellaDiTesto 5"/>
          <p:cNvSpPr txBox="1"/>
          <p:nvPr/>
        </p:nvSpPr>
        <p:spPr>
          <a:xfrm>
            <a:off x="1691680" y="1196752"/>
            <a:ext cx="5688632" cy="369332"/>
          </a:xfrm>
          <a:prstGeom prst="rect">
            <a:avLst/>
          </a:prstGeom>
          <a:noFill/>
        </p:spPr>
        <p:txBody>
          <a:bodyPr wrap="square" rtlCol="0">
            <a:spAutoFit/>
          </a:bodyPr>
          <a:lstStyle/>
          <a:p>
            <a:pPr algn="ctr"/>
            <a:r>
              <a:rPr lang="it-IT" dirty="0" smtClean="0"/>
              <a:t>Integrazione tra VAS e </a:t>
            </a:r>
            <a:r>
              <a:rPr lang="it-IT" dirty="0" err="1" smtClean="0"/>
              <a:t>VIncA</a:t>
            </a:r>
            <a:endParaRPr lang="it-IT" dirty="0"/>
          </a:p>
        </p:txBody>
      </p:sp>
      <p:sp>
        <p:nvSpPr>
          <p:cNvPr id="7" name="Segnaposto contenuto 4"/>
          <p:cNvSpPr txBox="1">
            <a:spLocks/>
          </p:cNvSpPr>
          <p:nvPr/>
        </p:nvSpPr>
        <p:spPr>
          <a:xfrm>
            <a:off x="683568" y="1844824"/>
            <a:ext cx="3705101" cy="4032448"/>
          </a:xfrm>
          <a:prstGeom prst="rect">
            <a:avLst/>
          </a:prstGeom>
        </p:spPr>
        <p:txBody>
          <a:bodyPr vert="horz" lIns="130046" tIns="65023" rIns="130046" bIns="65023" rtlCol="0">
            <a:normAutofit/>
          </a:bodyPr>
          <a:lstStyle/>
          <a:p>
            <a:pPr marR="0" lvl="0" indent="-342900" algn="just" defTabSz="914400" rtl="0" eaLnBrk="1" fontAlgn="auto" latinLnBrk="0" hangingPunct="1">
              <a:lnSpc>
                <a:spcPct val="110000"/>
              </a:lnSpc>
              <a:spcAft>
                <a:spcPts val="0"/>
              </a:spcAft>
              <a:buClrTx/>
              <a:buSzTx/>
              <a:buFont typeface="Arial" pitchFamily="34" charset="0"/>
              <a:buNone/>
              <a:tabLst/>
              <a:defRPr/>
            </a:pPr>
            <a:r>
              <a:rPr kumimoji="0" lang="it-IT" sz="1600" b="0" i="0" u="none" strike="noStrike" kern="1200" cap="none" spc="0" normalizeH="0" baseline="0" noProof="0" dirty="0" smtClean="0">
                <a:ln>
                  <a:noFill/>
                </a:ln>
                <a:solidFill>
                  <a:schemeClr val="tx1"/>
                </a:solidFill>
                <a:effectLst/>
                <a:uLnTx/>
                <a:uFillTx/>
                <a:latin typeface="+mn-lt"/>
                <a:ea typeface="+mn-ea"/>
                <a:cs typeface="+mn-cs"/>
              </a:rPr>
              <a:t>La finalità specifica della </a:t>
            </a:r>
            <a:r>
              <a:rPr kumimoji="0" lang="it-IT" sz="1600" b="0" i="0" u="sng" strike="noStrike" kern="1200" cap="none" spc="0" normalizeH="0" baseline="0" noProof="0" dirty="0" smtClean="0">
                <a:ln>
                  <a:noFill/>
                </a:ln>
                <a:solidFill>
                  <a:schemeClr val="tx1"/>
                </a:solidFill>
                <a:effectLst/>
                <a:uLnTx/>
                <a:uFillTx/>
                <a:latin typeface="+mn-lt"/>
                <a:ea typeface="+mn-ea"/>
                <a:cs typeface="+mn-cs"/>
              </a:rPr>
              <a:t>Valutazione di Incidenza</a:t>
            </a:r>
            <a:r>
              <a:rPr kumimoji="0" lang="it-IT" sz="1600" b="0" i="0" u="none" strike="noStrike" kern="1200" cap="none" spc="0" normalizeH="0" baseline="0" noProof="0" dirty="0" smtClean="0">
                <a:ln>
                  <a:noFill/>
                </a:ln>
                <a:solidFill>
                  <a:schemeClr val="tx1"/>
                </a:solidFill>
                <a:effectLst/>
                <a:uLnTx/>
                <a:uFillTx/>
                <a:latin typeface="+mn-lt"/>
                <a:ea typeface="+mn-ea"/>
                <a:cs typeface="+mn-cs"/>
              </a:rPr>
              <a:t> consiste nell’analizzare e valutare eventuali incidenze che il P/</a:t>
            </a:r>
            <a:r>
              <a:rPr kumimoji="0" lang="it-IT" sz="1600" b="0" i="0" u="none" strike="noStrike" kern="1200" cap="none" spc="0" normalizeH="0" baseline="0" noProof="0" dirty="0" err="1" smtClean="0">
                <a:ln>
                  <a:noFill/>
                </a:ln>
                <a:solidFill>
                  <a:schemeClr val="tx1"/>
                </a:solidFill>
                <a:effectLst/>
                <a:uLnTx/>
                <a:uFillTx/>
                <a:latin typeface="+mn-lt"/>
                <a:ea typeface="+mn-ea"/>
                <a:cs typeface="+mn-cs"/>
              </a:rPr>
              <a:t>P</a:t>
            </a:r>
            <a:r>
              <a:rPr kumimoji="0" lang="it-IT" sz="1600" b="0" i="0" u="none" strike="noStrike" kern="1200" cap="none" spc="0" normalizeH="0" baseline="0" noProof="0" dirty="0" smtClean="0">
                <a:ln>
                  <a:noFill/>
                </a:ln>
                <a:solidFill>
                  <a:schemeClr val="tx1"/>
                </a:solidFill>
                <a:effectLst/>
                <a:uLnTx/>
                <a:uFillTx/>
                <a:latin typeface="+mn-lt"/>
                <a:ea typeface="+mn-ea"/>
                <a:cs typeface="+mn-cs"/>
              </a:rPr>
              <a:t> può avere sul mantenimento, in uno stato di conservazione ecologicamente funzionale, degli elementi fondanti la biodiversità (habitat e specie) nel territorio della Comunità Europea, così come individuati e definiti dalle direttive: </a:t>
            </a: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
              <a:tabLst/>
              <a:defRPr/>
            </a:pPr>
            <a:r>
              <a:rPr kumimoji="0" lang="it-IT" sz="1600" b="0" i="0" u="none" strike="noStrike" kern="1200" cap="none" spc="0" normalizeH="0" baseline="0" noProof="0" dirty="0" smtClean="0">
                <a:ln>
                  <a:noFill/>
                </a:ln>
                <a:solidFill>
                  <a:schemeClr val="tx1"/>
                </a:solidFill>
                <a:effectLst/>
                <a:uLnTx/>
                <a:uFillTx/>
                <a:latin typeface="+mn-lt"/>
                <a:ea typeface="+mn-ea"/>
                <a:cs typeface="+mn-cs"/>
              </a:rPr>
              <a:t>92/43/CEE “Habitat”;</a:t>
            </a:r>
          </a:p>
          <a:p>
            <a:pPr marL="342900" marR="0" lvl="0" indent="-342900" algn="just" defTabSz="914400" rtl="0" eaLnBrk="1" fontAlgn="auto" latinLnBrk="0" hangingPunct="1">
              <a:lnSpc>
                <a:spcPct val="100000"/>
              </a:lnSpc>
              <a:spcBef>
                <a:spcPct val="20000"/>
              </a:spcBef>
              <a:spcAft>
                <a:spcPts val="0"/>
              </a:spcAft>
              <a:buClrTx/>
              <a:buSzTx/>
              <a:buFont typeface="Wingdings" pitchFamily="2" charset="2"/>
              <a:buChar char="§"/>
              <a:tabLst/>
              <a:defRPr/>
            </a:pPr>
            <a:r>
              <a:rPr kumimoji="0" lang="it-IT" sz="1600" b="0" i="0" u="none" strike="noStrike" kern="1200" cap="none" spc="0" normalizeH="0" baseline="0" noProof="0" dirty="0" smtClean="0">
                <a:ln>
                  <a:noFill/>
                </a:ln>
                <a:solidFill>
                  <a:schemeClr val="tx1"/>
                </a:solidFill>
                <a:effectLst/>
                <a:uLnTx/>
                <a:uFillTx/>
                <a:latin typeface="+mn-lt"/>
                <a:ea typeface="+mn-ea"/>
                <a:cs typeface="+mn-cs"/>
              </a:rPr>
              <a:t>2009/147/CEE (che aggiorna la direttiva 79/409/CEE “Uccelli”) concernente la conservazione degli uccelli selvatici.</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it-IT" b="0" i="0" u="none" strike="noStrike" kern="1200" cap="none" spc="0" normalizeH="0" baseline="0" noProof="0" dirty="0">
              <a:ln>
                <a:noFill/>
              </a:ln>
              <a:solidFill>
                <a:schemeClr val="tx1"/>
              </a:solidFill>
              <a:effectLst/>
              <a:uLnTx/>
              <a:uFillTx/>
              <a:latin typeface="+mn-lt"/>
              <a:ea typeface="+mn-ea"/>
              <a:cs typeface="+mn-cs"/>
            </a:endParaRPr>
          </a:p>
        </p:txBody>
      </p:sp>
      <p:sp>
        <p:nvSpPr>
          <p:cNvPr id="9" name="CasellaDiTesto 8"/>
          <p:cNvSpPr txBox="1"/>
          <p:nvPr/>
        </p:nvSpPr>
        <p:spPr>
          <a:xfrm>
            <a:off x="4676701" y="1844824"/>
            <a:ext cx="3888432" cy="1323439"/>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it-IT" sz="1600" dirty="0" smtClean="0"/>
              <a:t>La valutazione ambientale di piani, programmi e progetti ha la finalità di assicurare che l'attività' antropica sia compatibile con le condizioni per uno sviluppo sostenibile</a:t>
            </a:r>
            <a:endParaRPr lang="it-IT" sz="1600" dirty="0"/>
          </a:p>
        </p:txBody>
      </p:sp>
      <p:sp>
        <p:nvSpPr>
          <p:cNvPr id="10" name="CasellaDiTesto 9"/>
          <p:cNvSpPr txBox="1"/>
          <p:nvPr/>
        </p:nvSpPr>
        <p:spPr>
          <a:xfrm>
            <a:off x="4676701" y="3284984"/>
            <a:ext cx="3888432" cy="3139321"/>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it-IT" dirty="0" smtClean="0"/>
              <a:t>la valutazione ambientale di piani e programmi che possono avere un impatto significativo sull'ambiente ha la finalità di garantire un elevato livello di protezione dell'ambiente e contribuire  all'integrazione di considerazioni ambientali all'atto dell'elaborazione, dell'adozione e approvazione di detti piani e programmi assicurando che siano coerenti e contribuiscano alle condizioni per uno sviluppo sostenibile.</a:t>
            </a:r>
            <a:endParaRPr lang="it-IT"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19872" y="0"/>
            <a:ext cx="5724128" cy="620688"/>
          </a:xfrm>
          <a:ln>
            <a:solidFill>
              <a:schemeClr val="tx1"/>
            </a:solidFill>
          </a:ln>
        </p:spPr>
        <p:txBody>
          <a:bodyPr>
            <a:normAutofit fontScale="90000"/>
          </a:bodyPr>
          <a:lstStyle/>
          <a:p>
            <a:r>
              <a:rPr lang="it-IT" sz="1600" dirty="0" smtClean="0">
                <a:solidFill>
                  <a:schemeClr val="tx1"/>
                </a:solidFill>
              </a:rPr>
              <a:t/>
            </a:r>
            <a:br>
              <a:rPr lang="it-IT" sz="1600" dirty="0" smtClean="0">
                <a:solidFill>
                  <a:schemeClr val="tx1"/>
                </a:solidFill>
              </a:rPr>
            </a:br>
            <a:r>
              <a:rPr lang="it-IT" sz="1600" dirty="0"/>
              <a:t/>
            </a:r>
            <a:br>
              <a:rPr lang="it-IT" sz="1600" dirty="0"/>
            </a:br>
            <a:r>
              <a:rPr lang="it-IT" sz="1600" dirty="0" smtClean="0">
                <a:solidFill>
                  <a:schemeClr val="tx1"/>
                </a:solidFill>
              </a:rPr>
              <a:t>Il ruolo della VAS quale strumento di indirizzo e supporto alle scelte di pianificazione</a:t>
            </a:r>
            <a:r>
              <a:rPr lang="it-IT" dirty="0" smtClean="0">
                <a:solidFill>
                  <a:schemeClr val="tx1"/>
                </a:solidFill>
              </a:rPr>
              <a:t/>
            </a:r>
            <a:br>
              <a:rPr lang="it-IT" dirty="0" smtClean="0">
                <a:solidFill>
                  <a:schemeClr val="tx1"/>
                </a:solidFill>
              </a:rPr>
            </a:br>
            <a:endParaRPr lang="it-IT" dirty="0"/>
          </a:p>
        </p:txBody>
      </p:sp>
      <p:pic>
        <p:nvPicPr>
          <p:cNvPr id="4" name="Immagine 3" descr="head.jpg"/>
          <p:cNvPicPr>
            <a:picLocks noChangeAspect="1"/>
          </p:cNvPicPr>
          <p:nvPr/>
        </p:nvPicPr>
        <p:blipFill>
          <a:blip r:embed="rId3" cstate="print"/>
          <a:stretch>
            <a:fillRect/>
          </a:stretch>
        </p:blipFill>
        <p:spPr>
          <a:xfrm>
            <a:off x="0" y="0"/>
            <a:ext cx="3419872" cy="620687"/>
          </a:xfrm>
          <a:prstGeom prst="rect">
            <a:avLst/>
          </a:prstGeom>
        </p:spPr>
      </p:pic>
      <p:sp>
        <p:nvSpPr>
          <p:cNvPr id="12" name="CasellaDiTesto 11"/>
          <p:cNvSpPr txBox="1"/>
          <p:nvPr/>
        </p:nvSpPr>
        <p:spPr>
          <a:xfrm>
            <a:off x="1115616" y="980728"/>
            <a:ext cx="5544616" cy="369332"/>
          </a:xfrm>
          <a:prstGeom prst="rect">
            <a:avLst/>
          </a:prstGeom>
          <a:noFill/>
        </p:spPr>
        <p:txBody>
          <a:bodyPr wrap="square" rtlCol="0">
            <a:spAutoFit/>
          </a:bodyPr>
          <a:lstStyle/>
          <a:p>
            <a:endParaRPr lang="it-IT" dirty="0"/>
          </a:p>
        </p:txBody>
      </p:sp>
      <p:sp>
        <p:nvSpPr>
          <p:cNvPr id="14" name="CasellaDiTesto 13"/>
          <p:cNvSpPr txBox="1"/>
          <p:nvPr/>
        </p:nvSpPr>
        <p:spPr>
          <a:xfrm>
            <a:off x="395536" y="2132856"/>
            <a:ext cx="8208912" cy="2585323"/>
          </a:xfrm>
          <a:prstGeom prst="rect">
            <a:avLst/>
          </a:prstGeom>
          <a:noFill/>
        </p:spPr>
        <p:txBody>
          <a:bodyPr wrap="square" rtlCol="0">
            <a:spAutoFit/>
          </a:bodyPr>
          <a:lstStyle/>
          <a:p>
            <a:r>
              <a:rPr lang="it-IT" dirty="0" smtClean="0"/>
              <a:t>Come richiamato nella Convenzione di </a:t>
            </a:r>
            <a:r>
              <a:rPr lang="it-IT" dirty="0" err="1" smtClean="0"/>
              <a:t>Aarhus</a:t>
            </a:r>
            <a:r>
              <a:rPr lang="it-IT" dirty="0" smtClean="0"/>
              <a:t>, la partecipazione:  </a:t>
            </a:r>
          </a:p>
          <a:p>
            <a:pPr>
              <a:buFont typeface="Arial" pitchFamily="34" charset="0"/>
              <a:buChar char="•"/>
            </a:pPr>
            <a:r>
              <a:rPr lang="it-IT" dirty="0" smtClean="0"/>
              <a:t> Migliora la qualità delle decisioni;</a:t>
            </a:r>
          </a:p>
          <a:p>
            <a:pPr>
              <a:buFont typeface="Arial" pitchFamily="34" charset="0"/>
              <a:buChar char="•"/>
            </a:pPr>
            <a:r>
              <a:rPr lang="it-IT" dirty="0" smtClean="0"/>
              <a:t> Rafforza l’efficacia;</a:t>
            </a:r>
          </a:p>
          <a:p>
            <a:pPr>
              <a:buFont typeface="Arial" pitchFamily="34" charset="0"/>
              <a:buChar char="•"/>
            </a:pPr>
            <a:r>
              <a:rPr lang="it-IT" dirty="0" smtClean="0"/>
              <a:t> Potenzia il sostegno del pubblico alle decisioni in materia ambientale;</a:t>
            </a:r>
          </a:p>
          <a:p>
            <a:pPr>
              <a:buFont typeface="Arial" pitchFamily="34" charset="0"/>
              <a:buChar char="•"/>
            </a:pPr>
            <a:r>
              <a:rPr lang="it-IT" dirty="0" smtClean="0"/>
              <a:t> Contribuisce alla sensibilizzazione delle tematiche ambientali;</a:t>
            </a:r>
          </a:p>
          <a:p>
            <a:pPr>
              <a:buFont typeface="Arial" pitchFamily="34" charset="0"/>
              <a:buChar char="•"/>
            </a:pPr>
            <a:r>
              <a:rPr lang="it-IT" dirty="0" smtClean="0"/>
              <a:t> Consente ai cittadini di esprimere le proprie preoccupazioni alle istituzioni (che le tengono in conto);</a:t>
            </a:r>
          </a:p>
          <a:p>
            <a:pPr>
              <a:buFont typeface="Arial" pitchFamily="34" charset="0"/>
              <a:buChar char="•"/>
            </a:pPr>
            <a:r>
              <a:rPr lang="it-IT" dirty="0" smtClean="0"/>
              <a:t> Accresce la responsabilità e la trasparenza nel processo decisionale.</a:t>
            </a:r>
          </a:p>
          <a:p>
            <a:pPr>
              <a:buFont typeface="Arial" pitchFamily="34" charset="0"/>
              <a:buChar char="•"/>
            </a:pPr>
            <a:endParaRPr lang="it-IT"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19872" y="0"/>
            <a:ext cx="5724128" cy="620688"/>
          </a:xfrm>
          <a:ln>
            <a:solidFill>
              <a:schemeClr val="tx1"/>
            </a:solidFill>
          </a:ln>
        </p:spPr>
        <p:txBody>
          <a:bodyPr>
            <a:normAutofit fontScale="90000"/>
          </a:bodyPr>
          <a:lstStyle/>
          <a:p>
            <a:r>
              <a:rPr lang="it-IT" sz="1600" dirty="0" smtClean="0">
                <a:solidFill>
                  <a:schemeClr val="tx1"/>
                </a:solidFill>
              </a:rPr>
              <a:t/>
            </a:r>
            <a:br>
              <a:rPr lang="it-IT" sz="1600" dirty="0" smtClean="0">
                <a:solidFill>
                  <a:schemeClr val="tx1"/>
                </a:solidFill>
              </a:rPr>
            </a:br>
            <a:r>
              <a:rPr lang="it-IT" sz="1600" dirty="0"/>
              <a:t/>
            </a:r>
            <a:br>
              <a:rPr lang="it-IT" sz="1600" dirty="0"/>
            </a:br>
            <a:r>
              <a:rPr lang="it-IT" sz="1600" dirty="0" smtClean="0">
                <a:solidFill>
                  <a:schemeClr val="tx1"/>
                </a:solidFill>
              </a:rPr>
              <a:t>Il ruolo della VAS quale strumento di indirizzo e supporto alle scelte di pianificazione</a:t>
            </a:r>
            <a:r>
              <a:rPr lang="it-IT" dirty="0" smtClean="0">
                <a:solidFill>
                  <a:schemeClr val="tx1"/>
                </a:solidFill>
              </a:rPr>
              <a:t/>
            </a:r>
            <a:br>
              <a:rPr lang="it-IT" dirty="0" smtClean="0">
                <a:solidFill>
                  <a:schemeClr val="tx1"/>
                </a:solidFill>
              </a:rPr>
            </a:br>
            <a:endParaRPr lang="it-IT" dirty="0"/>
          </a:p>
        </p:txBody>
      </p:sp>
      <p:pic>
        <p:nvPicPr>
          <p:cNvPr id="4" name="Immagine 3" descr="head.jpg"/>
          <p:cNvPicPr>
            <a:picLocks noChangeAspect="1"/>
          </p:cNvPicPr>
          <p:nvPr/>
        </p:nvPicPr>
        <p:blipFill>
          <a:blip r:embed="rId3" cstate="print"/>
          <a:stretch>
            <a:fillRect/>
          </a:stretch>
        </p:blipFill>
        <p:spPr>
          <a:xfrm>
            <a:off x="0" y="0"/>
            <a:ext cx="3419872" cy="620687"/>
          </a:xfrm>
          <a:prstGeom prst="rect">
            <a:avLst/>
          </a:prstGeom>
        </p:spPr>
      </p:pic>
      <p:sp>
        <p:nvSpPr>
          <p:cNvPr id="12" name="CasellaDiTesto 11"/>
          <p:cNvSpPr txBox="1"/>
          <p:nvPr/>
        </p:nvSpPr>
        <p:spPr>
          <a:xfrm>
            <a:off x="1115616" y="980728"/>
            <a:ext cx="5544616" cy="369332"/>
          </a:xfrm>
          <a:prstGeom prst="rect">
            <a:avLst/>
          </a:prstGeom>
          <a:noFill/>
        </p:spPr>
        <p:txBody>
          <a:bodyPr wrap="square" rtlCol="0">
            <a:spAutoFit/>
          </a:bodyPr>
          <a:lstStyle/>
          <a:p>
            <a:endParaRPr lang="it-IT" dirty="0"/>
          </a:p>
        </p:txBody>
      </p:sp>
      <p:sp>
        <p:nvSpPr>
          <p:cNvPr id="10" name="Rettangolo 9"/>
          <p:cNvSpPr/>
          <p:nvPr/>
        </p:nvSpPr>
        <p:spPr>
          <a:xfrm>
            <a:off x="0" y="1196752"/>
            <a:ext cx="9144000" cy="646331"/>
          </a:xfrm>
          <a:prstGeom prst="rect">
            <a:avLst/>
          </a:prstGeom>
        </p:spPr>
        <p:txBody>
          <a:bodyPr wrap="square">
            <a:spAutoFit/>
          </a:bodyPr>
          <a:lstStyle/>
          <a:p>
            <a:pPr lvl="0" algn="ctr" fontAlgn="base">
              <a:spcBef>
                <a:spcPct val="0"/>
              </a:spcBef>
              <a:spcAft>
                <a:spcPct val="0"/>
              </a:spcAft>
              <a:defRPr/>
            </a:pPr>
            <a:r>
              <a:rPr lang="it-IT" kern="0" dirty="0" smtClean="0">
                <a:cs typeface="Arial" charset="0"/>
                <a:sym typeface="Gill Sans"/>
              </a:rPr>
              <a:t>Il portale delle valutazioni ambientali VIA-VAS del Ministero dell’Ambiente </a:t>
            </a:r>
          </a:p>
          <a:p>
            <a:pPr lvl="0" algn="ctr" fontAlgn="base">
              <a:spcBef>
                <a:spcPct val="0"/>
              </a:spcBef>
              <a:spcAft>
                <a:spcPct val="0"/>
              </a:spcAft>
              <a:defRPr/>
            </a:pPr>
            <a:r>
              <a:rPr lang="it-IT" b="1" kern="0" dirty="0" smtClean="0">
                <a:cs typeface="Arial" charset="0"/>
                <a:sym typeface="Gill Sans"/>
              </a:rPr>
              <a:t>(www.va.minambiente.it)</a:t>
            </a:r>
          </a:p>
        </p:txBody>
      </p:sp>
      <p:sp>
        <p:nvSpPr>
          <p:cNvPr id="13" name="CasellaDiTesto 12"/>
          <p:cNvSpPr txBox="1"/>
          <p:nvPr/>
        </p:nvSpPr>
        <p:spPr>
          <a:xfrm>
            <a:off x="539552" y="2204864"/>
            <a:ext cx="8280920" cy="4233723"/>
          </a:xfrm>
          <a:prstGeom prst="rect">
            <a:avLst/>
          </a:prstGeom>
          <a:noFill/>
        </p:spPr>
        <p:txBody>
          <a:bodyPr wrap="square" rtlCol="0">
            <a:spAutoFit/>
          </a:bodyPr>
          <a:lstStyle/>
          <a:p>
            <a:pPr marL="273050" lvl="0" indent="-273050" algn="ctr" fontAlgn="base">
              <a:lnSpc>
                <a:spcPct val="80000"/>
              </a:lnSpc>
              <a:spcBef>
                <a:spcPct val="0"/>
              </a:spcBef>
              <a:spcAft>
                <a:spcPct val="0"/>
              </a:spcAft>
              <a:defRPr/>
            </a:pPr>
            <a:endParaRPr lang="it-IT" sz="1600" kern="0" dirty="0" smtClean="0">
              <a:sym typeface="Gill Sans"/>
            </a:endParaRPr>
          </a:p>
          <a:p>
            <a:pPr marL="273050" lvl="0" indent="-273050" algn="just" fontAlgn="base">
              <a:lnSpc>
                <a:spcPct val="80000"/>
              </a:lnSpc>
              <a:spcBef>
                <a:spcPct val="0"/>
              </a:spcBef>
              <a:spcAft>
                <a:spcPct val="0"/>
              </a:spcAft>
              <a:buFont typeface="Wingdings" pitchFamily="2" charset="2"/>
              <a:buChar char="q"/>
              <a:defRPr/>
            </a:pPr>
            <a:r>
              <a:rPr lang="it-IT" sz="1600" kern="0" dirty="0" smtClean="0">
                <a:sym typeface="Gill Sans"/>
              </a:rPr>
              <a:t>	E’ il punto di accesso unico alle informazioni amministrative e tecniche relative alle procedure di valutazione ambientale strategica di competenza statale.</a:t>
            </a:r>
          </a:p>
          <a:p>
            <a:pPr marL="273050" lvl="0" indent="-273050" algn="just" fontAlgn="base">
              <a:lnSpc>
                <a:spcPct val="80000"/>
              </a:lnSpc>
              <a:spcBef>
                <a:spcPct val="0"/>
              </a:spcBef>
              <a:spcAft>
                <a:spcPct val="0"/>
              </a:spcAft>
              <a:buFont typeface="Wingdings" pitchFamily="2" charset="2"/>
              <a:buChar char="q"/>
              <a:defRPr/>
            </a:pPr>
            <a:endParaRPr lang="it-IT" sz="1600" kern="0" dirty="0" smtClean="0">
              <a:sym typeface="Gill Sans"/>
            </a:endParaRPr>
          </a:p>
          <a:p>
            <a:pPr marL="273050" lvl="0" indent="-273050" algn="just" fontAlgn="base">
              <a:lnSpc>
                <a:spcPct val="80000"/>
              </a:lnSpc>
              <a:spcBef>
                <a:spcPct val="0"/>
              </a:spcBef>
              <a:spcAft>
                <a:spcPct val="0"/>
              </a:spcAft>
              <a:buFont typeface="Wingdings" pitchFamily="2" charset="2"/>
              <a:buChar char="q"/>
              <a:defRPr/>
            </a:pPr>
            <a:r>
              <a:rPr lang="it-IT" sz="1600" kern="0" dirty="0" smtClean="0">
                <a:sym typeface="Gill Sans"/>
              </a:rPr>
              <a:t>	Fornisce Specifiche tecniche per la predisposizione e la trasmissione della documentazione in formato digitale per le procedure di VAS e VIA ai sensi del </a:t>
            </a:r>
            <a:r>
              <a:rPr lang="it-IT" sz="1600" kern="0" dirty="0" err="1" smtClean="0">
                <a:sym typeface="Gill Sans"/>
              </a:rPr>
              <a:t>D.Lgs</a:t>
            </a:r>
            <a:r>
              <a:rPr lang="it-IT" sz="1600" kern="0" dirty="0" smtClean="0">
                <a:sym typeface="Gill Sans"/>
              </a:rPr>
              <a:t> 152/2006 e </a:t>
            </a:r>
            <a:r>
              <a:rPr lang="it-IT" sz="1600" kern="0" dirty="0" err="1" smtClean="0">
                <a:sym typeface="Gill Sans"/>
              </a:rPr>
              <a:t>s.m.i</a:t>
            </a:r>
            <a:r>
              <a:rPr lang="it-IT" sz="1600" kern="0" dirty="0" smtClean="0">
                <a:sym typeface="Gill Sans"/>
              </a:rPr>
              <a:t>.</a:t>
            </a:r>
          </a:p>
          <a:p>
            <a:pPr marL="273050" lvl="0" indent="-273050" algn="just" fontAlgn="base">
              <a:lnSpc>
                <a:spcPct val="80000"/>
              </a:lnSpc>
              <a:spcBef>
                <a:spcPct val="0"/>
              </a:spcBef>
              <a:spcAft>
                <a:spcPct val="0"/>
              </a:spcAft>
              <a:defRPr/>
            </a:pPr>
            <a:endParaRPr lang="it-IT" sz="1600" kern="0" dirty="0" smtClean="0">
              <a:sym typeface="Gill Sans"/>
            </a:endParaRPr>
          </a:p>
          <a:p>
            <a:pPr marL="273050" lvl="0" indent="-273050" algn="just" fontAlgn="base">
              <a:lnSpc>
                <a:spcPct val="80000"/>
              </a:lnSpc>
              <a:spcBef>
                <a:spcPct val="0"/>
              </a:spcBef>
              <a:spcAft>
                <a:spcPct val="0"/>
              </a:spcAft>
              <a:buFont typeface="Wingdings" pitchFamily="2" charset="2"/>
              <a:buChar char="q"/>
              <a:defRPr/>
            </a:pPr>
            <a:r>
              <a:rPr lang="it-IT" sz="1600" kern="0" dirty="0" smtClean="0">
                <a:sym typeface="Gill Sans"/>
              </a:rPr>
              <a:t>        E’ disponibile on-line tutta la documentazione tecnico-amministrativa relativa alle procedure di VAS) ed attraverso il quale è possibile la consultazione dello stato delle procedure in tempo reale. </a:t>
            </a:r>
          </a:p>
          <a:p>
            <a:pPr marL="273050" lvl="0" indent="-273050" algn="just" fontAlgn="base">
              <a:lnSpc>
                <a:spcPct val="80000"/>
              </a:lnSpc>
              <a:spcBef>
                <a:spcPct val="0"/>
              </a:spcBef>
              <a:spcAft>
                <a:spcPct val="0"/>
              </a:spcAft>
              <a:defRPr/>
            </a:pPr>
            <a:endParaRPr lang="it-IT" sz="1600" kern="0" dirty="0" smtClean="0">
              <a:sym typeface="Gill Sans"/>
            </a:endParaRPr>
          </a:p>
          <a:p>
            <a:pPr marL="273050" lvl="0" indent="-273050" algn="just" fontAlgn="base">
              <a:lnSpc>
                <a:spcPct val="80000"/>
              </a:lnSpc>
              <a:spcBef>
                <a:spcPct val="0"/>
              </a:spcBef>
              <a:spcAft>
                <a:spcPct val="0"/>
              </a:spcAft>
              <a:buFont typeface="Wingdings" pitchFamily="2" charset="2"/>
              <a:buChar char="q"/>
              <a:defRPr/>
            </a:pPr>
            <a:r>
              <a:rPr lang="it-IT" sz="1600" kern="0" dirty="0" smtClean="0">
                <a:sym typeface="Gill Sans"/>
              </a:rPr>
              <a:t>	Consente di presentare, anche mediante Posta Elettronica Certificata, le osservazioni da parte del pubblico durante la fase di consultazione pubblica.</a:t>
            </a:r>
          </a:p>
          <a:p>
            <a:pPr marL="273050" lvl="0" indent="-273050" algn="just" fontAlgn="base">
              <a:lnSpc>
                <a:spcPct val="80000"/>
              </a:lnSpc>
              <a:spcBef>
                <a:spcPct val="0"/>
              </a:spcBef>
              <a:spcAft>
                <a:spcPct val="0"/>
              </a:spcAft>
              <a:defRPr/>
            </a:pPr>
            <a:r>
              <a:rPr lang="it-IT" sz="1600" kern="0" dirty="0" smtClean="0">
                <a:sym typeface="Gill Sans"/>
              </a:rPr>
              <a:t>	</a:t>
            </a:r>
          </a:p>
          <a:p>
            <a:pPr marL="273050" lvl="0" indent="-273050" algn="just" fontAlgn="base">
              <a:lnSpc>
                <a:spcPct val="80000"/>
              </a:lnSpc>
              <a:spcBef>
                <a:spcPct val="0"/>
              </a:spcBef>
              <a:spcAft>
                <a:spcPct val="0"/>
              </a:spcAft>
              <a:buFont typeface="Wingdings" pitchFamily="2" charset="2"/>
              <a:buChar char="q"/>
              <a:defRPr/>
            </a:pPr>
            <a:r>
              <a:rPr lang="it-IT" sz="1600" kern="0" dirty="0" smtClean="0">
                <a:sym typeface="Gill Sans"/>
              </a:rPr>
              <a:t>	Fornisce inoltre informazioni sulle procedure integrate VIA-VAS e VIA-VINCA</a:t>
            </a:r>
          </a:p>
          <a:p>
            <a:pPr marL="273050" lvl="0" indent="-273050" algn="just" fontAlgn="base">
              <a:lnSpc>
                <a:spcPct val="80000"/>
              </a:lnSpc>
              <a:spcBef>
                <a:spcPct val="0"/>
              </a:spcBef>
              <a:spcAft>
                <a:spcPct val="0"/>
              </a:spcAft>
              <a:defRPr/>
            </a:pPr>
            <a:r>
              <a:rPr lang="it-IT" sz="1600" kern="0" dirty="0" smtClean="0">
                <a:sym typeface="Gill Sans"/>
              </a:rPr>
              <a:t>     e sulle consultazioni transfrontaliere. </a:t>
            </a:r>
          </a:p>
          <a:p>
            <a:pPr marL="273050" lvl="0" indent="-273050" algn="just" fontAlgn="base">
              <a:lnSpc>
                <a:spcPct val="80000"/>
              </a:lnSpc>
              <a:spcBef>
                <a:spcPct val="0"/>
              </a:spcBef>
              <a:spcAft>
                <a:spcPct val="0"/>
              </a:spcAft>
              <a:defRPr/>
            </a:pPr>
            <a:endParaRPr lang="it-IT" sz="1600" kern="0" dirty="0" smtClean="0">
              <a:sym typeface="Gill Sans"/>
            </a:endParaRPr>
          </a:p>
          <a:p>
            <a:pPr marL="273050" lvl="0" indent="-273050" algn="just" fontAlgn="base">
              <a:lnSpc>
                <a:spcPct val="80000"/>
              </a:lnSpc>
              <a:spcBef>
                <a:spcPct val="0"/>
              </a:spcBef>
              <a:spcAft>
                <a:spcPct val="0"/>
              </a:spcAft>
              <a:buFont typeface="Wingdings" pitchFamily="2" charset="2"/>
              <a:buChar char="q"/>
              <a:defRPr/>
            </a:pPr>
            <a:r>
              <a:rPr lang="it-IT" sz="1600" kern="0" dirty="0" smtClean="0">
                <a:sym typeface="Gill Sans"/>
              </a:rPr>
              <a:t>	Mensilmente in home </a:t>
            </a:r>
            <a:r>
              <a:rPr lang="it-IT" sz="1600" kern="0" dirty="0" err="1" smtClean="0">
                <a:sym typeface="Gill Sans"/>
              </a:rPr>
              <a:t>page</a:t>
            </a:r>
            <a:r>
              <a:rPr lang="it-IT" sz="1600" kern="0" dirty="0" smtClean="0">
                <a:sym typeface="Gill Sans"/>
              </a:rPr>
              <a:t> (Sezione“Dati ambientali in evidenza”) è disponibile un servizio </a:t>
            </a:r>
            <a:r>
              <a:rPr lang="it-IT" sz="1600" kern="0" dirty="0" err="1" smtClean="0">
                <a:sym typeface="Gill Sans"/>
              </a:rPr>
              <a:t>web-GIS</a:t>
            </a:r>
            <a:r>
              <a:rPr lang="it-IT" sz="1600" kern="0" dirty="0" smtClean="0">
                <a:sym typeface="Gill Sans"/>
              </a:rPr>
              <a:t> che permette di visualizzare i territori interessati da procedure VAS in corso ed il loro stato.</a:t>
            </a:r>
            <a:endParaRPr lang="it-IT" sz="1600" b="1" kern="0" dirty="0" smtClean="0">
              <a:sym typeface="Gill Sans"/>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19872" y="0"/>
            <a:ext cx="5724128" cy="620688"/>
          </a:xfrm>
          <a:ln>
            <a:solidFill>
              <a:schemeClr val="tx1"/>
            </a:solidFill>
          </a:ln>
        </p:spPr>
        <p:txBody>
          <a:bodyPr>
            <a:normAutofit fontScale="90000"/>
          </a:bodyPr>
          <a:lstStyle/>
          <a:p>
            <a:r>
              <a:rPr lang="it-IT" sz="1600" dirty="0" smtClean="0">
                <a:solidFill>
                  <a:schemeClr val="tx1"/>
                </a:solidFill>
              </a:rPr>
              <a:t/>
            </a:r>
            <a:br>
              <a:rPr lang="it-IT" sz="1600" dirty="0" smtClean="0">
                <a:solidFill>
                  <a:schemeClr val="tx1"/>
                </a:solidFill>
              </a:rPr>
            </a:br>
            <a:r>
              <a:rPr lang="it-IT" sz="1600" dirty="0"/>
              <a:t/>
            </a:r>
            <a:br>
              <a:rPr lang="it-IT" sz="1600" dirty="0"/>
            </a:br>
            <a:r>
              <a:rPr lang="it-IT" sz="1600" dirty="0" smtClean="0">
                <a:solidFill>
                  <a:schemeClr val="tx1"/>
                </a:solidFill>
              </a:rPr>
              <a:t>Il ruolo della VAS quale strumento di indirizzo e supporto alle scelte di pianificazione</a:t>
            </a:r>
            <a:r>
              <a:rPr lang="it-IT" dirty="0" smtClean="0">
                <a:solidFill>
                  <a:schemeClr val="tx1"/>
                </a:solidFill>
              </a:rPr>
              <a:t/>
            </a:r>
            <a:br>
              <a:rPr lang="it-IT" dirty="0" smtClean="0">
                <a:solidFill>
                  <a:schemeClr val="tx1"/>
                </a:solidFill>
              </a:rPr>
            </a:br>
            <a:endParaRPr lang="it-IT" dirty="0"/>
          </a:p>
        </p:txBody>
      </p:sp>
      <p:pic>
        <p:nvPicPr>
          <p:cNvPr id="4" name="Immagine 3" descr="head.jpg"/>
          <p:cNvPicPr>
            <a:picLocks noChangeAspect="1"/>
          </p:cNvPicPr>
          <p:nvPr/>
        </p:nvPicPr>
        <p:blipFill>
          <a:blip r:embed="rId3" cstate="print"/>
          <a:stretch>
            <a:fillRect/>
          </a:stretch>
        </p:blipFill>
        <p:spPr>
          <a:xfrm>
            <a:off x="0" y="0"/>
            <a:ext cx="3419872" cy="620687"/>
          </a:xfrm>
          <a:prstGeom prst="rect">
            <a:avLst/>
          </a:prstGeom>
        </p:spPr>
      </p:pic>
      <p:pic>
        <p:nvPicPr>
          <p:cNvPr id="7" name="Picture 2"/>
          <p:cNvPicPr>
            <a:picLocks noGrp="1" noChangeAspect="1" noChangeArrowheads="1"/>
          </p:cNvPicPr>
          <p:nvPr>
            <p:ph sz="quarter" idx="4294967295"/>
          </p:nvPr>
        </p:nvPicPr>
        <p:blipFill>
          <a:blip r:embed="rId4" cstate="print"/>
          <a:srcRect/>
          <a:stretch>
            <a:fillRect/>
          </a:stretch>
        </p:blipFill>
        <p:spPr bwMode="auto">
          <a:xfrm>
            <a:off x="467544" y="836712"/>
            <a:ext cx="8208911" cy="5814733"/>
          </a:xfrm>
          <a:prstGeom prst="rect">
            <a:avLst/>
          </a:prstGeom>
          <a:noFill/>
          <a:ln>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19872" y="0"/>
            <a:ext cx="5724128" cy="620688"/>
          </a:xfrm>
          <a:ln>
            <a:solidFill>
              <a:schemeClr val="tx1"/>
            </a:solidFill>
          </a:ln>
        </p:spPr>
        <p:txBody>
          <a:bodyPr>
            <a:normAutofit fontScale="90000"/>
          </a:bodyPr>
          <a:lstStyle/>
          <a:p>
            <a:r>
              <a:rPr lang="it-IT" sz="1600" dirty="0" smtClean="0">
                <a:solidFill>
                  <a:schemeClr val="tx1"/>
                </a:solidFill>
              </a:rPr>
              <a:t/>
            </a:r>
            <a:br>
              <a:rPr lang="it-IT" sz="1600" dirty="0" smtClean="0">
                <a:solidFill>
                  <a:schemeClr val="tx1"/>
                </a:solidFill>
              </a:rPr>
            </a:br>
            <a:r>
              <a:rPr lang="it-IT" sz="1600" dirty="0"/>
              <a:t/>
            </a:r>
            <a:br>
              <a:rPr lang="it-IT" sz="1600" dirty="0"/>
            </a:br>
            <a:r>
              <a:rPr lang="it-IT" sz="1600" dirty="0" smtClean="0">
                <a:solidFill>
                  <a:schemeClr val="tx1"/>
                </a:solidFill>
              </a:rPr>
              <a:t>Il ruolo della VAS quale strumento di indirizzo e supporto alle scelte di pianificazione</a:t>
            </a:r>
            <a:r>
              <a:rPr lang="it-IT" dirty="0" smtClean="0">
                <a:solidFill>
                  <a:schemeClr val="tx1"/>
                </a:solidFill>
              </a:rPr>
              <a:t/>
            </a:r>
            <a:br>
              <a:rPr lang="it-IT" dirty="0" smtClean="0">
                <a:solidFill>
                  <a:schemeClr val="tx1"/>
                </a:solidFill>
              </a:rPr>
            </a:br>
            <a:endParaRPr lang="it-IT" dirty="0"/>
          </a:p>
        </p:txBody>
      </p:sp>
      <p:pic>
        <p:nvPicPr>
          <p:cNvPr id="4" name="Immagine 3" descr="head.jpg"/>
          <p:cNvPicPr>
            <a:picLocks noChangeAspect="1"/>
          </p:cNvPicPr>
          <p:nvPr/>
        </p:nvPicPr>
        <p:blipFill>
          <a:blip r:embed="rId3" cstate="print"/>
          <a:stretch>
            <a:fillRect/>
          </a:stretch>
        </p:blipFill>
        <p:spPr>
          <a:xfrm>
            <a:off x="0" y="0"/>
            <a:ext cx="3419872" cy="620687"/>
          </a:xfrm>
          <a:prstGeom prst="rect">
            <a:avLst/>
          </a:prstGeom>
        </p:spPr>
      </p:pic>
      <p:sp>
        <p:nvSpPr>
          <p:cNvPr id="6" name="CasellaDiTesto 5"/>
          <p:cNvSpPr txBox="1"/>
          <p:nvPr/>
        </p:nvSpPr>
        <p:spPr>
          <a:xfrm>
            <a:off x="683568" y="1628800"/>
            <a:ext cx="2664296" cy="369332"/>
          </a:xfrm>
          <a:prstGeom prst="rect">
            <a:avLst/>
          </a:prstGeom>
          <a:noFill/>
        </p:spPr>
        <p:txBody>
          <a:bodyPr wrap="square" rtlCol="0">
            <a:spAutoFit/>
          </a:bodyPr>
          <a:lstStyle/>
          <a:p>
            <a:pPr algn="ctr"/>
            <a:r>
              <a:rPr lang="it-IT" dirty="0" smtClean="0"/>
              <a:t>La decisione</a:t>
            </a:r>
            <a:endParaRPr lang="it-IT" dirty="0"/>
          </a:p>
        </p:txBody>
      </p:sp>
      <p:sp>
        <p:nvSpPr>
          <p:cNvPr id="7" name="CasellaDiTesto 6"/>
          <p:cNvSpPr txBox="1"/>
          <p:nvPr/>
        </p:nvSpPr>
        <p:spPr>
          <a:xfrm>
            <a:off x="683568" y="2276872"/>
            <a:ext cx="7920880" cy="3416320"/>
          </a:xfrm>
          <a:prstGeom prst="rect">
            <a:avLst/>
          </a:prstGeom>
          <a:noFill/>
        </p:spPr>
        <p:txBody>
          <a:bodyPr wrap="square" rtlCol="0">
            <a:spAutoFit/>
          </a:bodyPr>
          <a:lstStyle/>
          <a:p>
            <a:r>
              <a:rPr lang="it-IT" dirty="0" smtClean="0"/>
              <a:t>ART. 17  (Informazione sulla decisione)</a:t>
            </a:r>
          </a:p>
          <a:p>
            <a:r>
              <a:rPr lang="it-IT" dirty="0" smtClean="0"/>
              <a:t>1.  La decisione finale è pubblicata nei siti web delle autorità interessate con indicazione del luogo in cui è possibile prendere visione del piano o programma adottato e di tutta la documentazione oggetto dell'istruttoria. Sono inoltre rese pubbliche, attraverso la pubblicazione sui siti web delle autorità interessate:</a:t>
            </a:r>
          </a:p>
          <a:p>
            <a:r>
              <a:rPr lang="it-IT" dirty="0" smtClean="0"/>
              <a:t>a)  il parere motivato espresso dall'autorità competente; </a:t>
            </a:r>
          </a:p>
          <a:p>
            <a:r>
              <a:rPr lang="it-IT" dirty="0" smtClean="0"/>
              <a:t>b)  una dichiarazione di sintesi in cui si illustra in che modo le considerazioni ambientali sono state integrate nel piano o programma e come si è tenuto conto del rapporto ambientale e degli esiti delle consultazioni, nonché le ragioni per le quali è stato scelto il piano o il programma adottato, alla luce delle alternative possibili che erano state individuate; </a:t>
            </a:r>
          </a:p>
          <a:p>
            <a:r>
              <a:rPr lang="it-IT" dirty="0" smtClean="0"/>
              <a:t>c)  le misure adottate in merito al monitoraggio di cui all'articolo</a:t>
            </a:r>
            <a:endParaRPr lang="it-IT"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19872" y="0"/>
            <a:ext cx="5724128" cy="620688"/>
          </a:xfrm>
          <a:ln>
            <a:solidFill>
              <a:schemeClr val="tx1"/>
            </a:solidFill>
          </a:ln>
        </p:spPr>
        <p:txBody>
          <a:bodyPr>
            <a:normAutofit fontScale="90000"/>
          </a:bodyPr>
          <a:lstStyle/>
          <a:p>
            <a:r>
              <a:rPr lang="it-IT" sz="1600" dirty="0" smtClean="0">
                <a:solidFill>
                  <a:schemeClr val="tx1"/>
                </a:solidFill>
              </a:rPr>
              <a:t/>
            </a:r>
            <a:br>
              <a:rPr lang="it-IT" sz="1600" dirty="0" smtClean="0">
                <a:solidFill>
                  <a:schemeClr val="tx1"/>
                </a:solidFill>
              </a:rPr>
            </a:br>
            <a:r>
              <a:rPr lang="it-IT" sz="1600" dirty="0"/>
              <a:t/>
            </a:r>
            <a:br>
              <a:rPr lang="it-IT" sz="1600" dirty="0"/>
            </a:br>
            <a:r>
              <a:rPr lang="it-IT" sz="1600" dirty="0" smtClean="0">
                <a:solidFill>
                  <a:schemeClr val="tx1"/>
                </a:solidFill>
              </a:rPr>
              <a:t>Il ruolo della VAS quale strumento di indirizzo e supporto alle scelte di pianificazione</a:t>
            </a:r>
            <a:r>
              <a:rPr lang="it-IT" dirty="0" smtClean="0">
                <a:solidFill>
                  <a:schemeClr val="tx1"/>
                </a:solidFill>
              </a:rPr>
              <a:t/>
            </a:r>
            <a:br>
              <a:rPr lang="it-IT" dirty="0" smtClean="0">
                <a:solidFill>
                  <a:schemeClr val="tx1"/>
                </a:solidFill>
              </a:rPr>
            </a:br>
            <a:endParaRPr lang="it-IT" dirty="0"/>
          </a:p>
        </p:txBody>
      </p:sp>
      <p:pic>
        <p:nvPicPr>
          <p:cNvPr id="4" name="Immagine 3" descr="head.jpg"/>
          <p:cNvPicPr>
            <a:picLocks noChangeAspect="1"/>
          </p:cNvPicPr>
          <p:nvPr/>
        </p:nvPicPr>
        <p:blipFill>
          <a:blip r:embed="rId3" cstate="print"/>
          <a:stretch>
            <a:fillRect/>
          </a:stretch>
        </p:blipFill>
        <p:spPr>
          <a:xfrm>
            <a:off x="0" y="0"/>
            <a:ext cx="3419872" cy="620687"/>
          </a:xfrm>
          <a:prstGeom prst="rect">
            <a:avLst/>
          </a:prstGeom>
        </p:spPr>
      </p:pic>
      <p:sp>
        <p:nvSpPr>
          <p:cNvPr id="11" name="CasellaDiTesto 10"/>
          <p:cNvSpPr txBox="1"/>
          <p:nvPr/>
        </p:nvSpPr>
        <p:spPr>
          <a:xfrm>
            <a:off x="755576" y="1412776"/>
            <a:ext cx="1872208" cy="646331"/>
          </a:xfrm>
          <a:prstGeom prst="rect">
            <a:avLst/>
          </a:prstGeom>
          <a:noFill/>
        </p:spPr>
        <p:txBody>
          <a:bodyPr wrap="square" rtlCol="0">
            <a:spAutoFit/>
          </a:bodyPr>
          <a:lstStyle/>
          <a:p>
            <a:r>
              <a:rPr lang="it-IT" dirty="0" smtClean="0"/>
              <a:t>Il monitoraggio</a:t>
            </a:r>
          </a:p>
          <a:p>
            <a:endParaRPr lang="it-IT" dirty="0"/>
          </a:p>
        </p:txBody>
      </p:sp>
      <p:sp>
        <p:nvSpPr>
          <p:cNvPr id="70657" name="Rectangle 1"/>
          <p:cNvSpPr>
            <a:spLocks noChangeArrowheads="1"/>
          </p:cNvSpPr>
          <p:nvPr/>
        </p:nvSpPr>
        <p:spPr bwMode="auto">
          <a:xfrm>
            <a:off x="539552" y="2060848"/>
            <a:ext cx="8208912"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0" i="0" u="none" strike="noStrike" cap="none" normalizeH="0" baseline="0" dirty="0" smtClean="0">
                <a:ln>
                  <a:noFill/>
                </a:ln>
                <a:solidFill>
                  <a:schemeClr val="tx1"/>
                </a:solidFill>
                <a:effectLst/>
                <a:latin typeface="Calibri" pitchFamily="34" charset="0"/>
                <a:ea typeface="Calibri" pitchFamily="34" charset="0"/>
                <a:cs typeface="CourierPS" pitchFamily="49" charset="0"/>
              </a:rPr>
              <a:t>1. Il monitoraggio assicura il controllo sugli impatti significativi sull'ambiente derivanti dall'attuazione dei piani e dei programmi approvati e la verifica del raggiungimento degli obiettivi di sostenibilità prefissati, così da individuare tempestivamente gli impatti negativi imprevisti e da adottare le opportune misure correttive. Il monitoraggio è effettuato dall'Autorità procedente in collaborazione con l'Autorità competente anche avvalendosi del sistema delle Agenzie ambientali e dell'Istituto Superiore per la Protezione e la Ricerca Ambientale.</a:t>
            </a:r>
            <a:endParaRPr kumimoji="0" lang="it-IT" sz="9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dirty="0" smtClean="0">
                <a:ln>
                  <a:noFill/>
                </a:ln>
                <a:solidFill>
                  <a:schemeClr val="tx1"/>
                </a:solidFill>
                <a:effectLst/>
                <a:latin typeface="Calibri" pitchFamily="34" charset="0"/>
                <a:ea typeface="Calibri" pitchFamily="34" charset="0"/>
                <a:cs typeface="CourierPS" pitchFamily="49" charset="0"/>
              </a:rPr>
              <a:t>2. Il piano o programma individua le responsabilità e la sussistenza delle le risorse necessarie per la realizzazione e gestione del monitoraggio.</a:t>
            </a:r>
            <a:endParaRPr kumimoji="0" lang="it-IT" sz="9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dirty="0" smtClean="0">
                <a:ln>
                  <a:noFill/>
                </a:ln>
                <a:solidFill>
                  <a:schemeClr val="tx1"/>
                </a:solidFill>
                <a:effectLst/>
                <a:latin typeface="Calibri" pitchFamily="34" charset="0"/>
                <a:ea typeface="Calibri" pitchFamily="34" charset="0"/>
                <a:cs typeface="CourierPS" pitchFamily="49" charset="0"/>
              </a:rPr>
              <a:t>3. Delle modalità di svolgimento del monitoraggio, dei risultati e delle eventuali misure correttive adottate ai sensi del comma 1 è data adeguata informazione attraverso i siti web dell'autorità competente e dell'autorità procedente e delle Agenzie interessate.</a:t>
            </a:r>
            <a:endParaRPr kumimoji="0" lang="it-IT" sz="9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it-IT" sz="1400" b="0" i="0" u="none" strike="noStrike" cap="none" normalizeH="0" baseline="0" dirty="0" smtClean="0">
                <a:ln>
                  <a:noFill/>
                </a:ln>
                <a:solidFill>
                  <a:schemeClr val="tx1"/>
                </a:solidFill>
                <a:effectLst/>
                <a:latin typeface="Calibri" pitchFamily="34" charset="0"/>
                <a:ea typeface="Calibri" pitchFamily="34" charset="0"/>
                <a:cs typeface="CourierPS" pitchFamily="49" charset="0"/>
              </a:rPr>
              <a:t>4. Le informazioni raccolte attraverso il monitoraggio sono tenute in conto nel caso di eventuali modifiche al piano o programma e comunque sempre incluse nel quadro conoscitivo dei successivi atti di pianificazione o programmazione.</a:t>
            </a:r>
            <a:endParaRPr kumimoji="0" lang="it-IT" sz="18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19872" y="0"/>
            <a:ext cx="5724128" cy="620688"/>
          </a:xfrm>
          <a:ln>
            <a:solidFill>
              <a:schemeClr val="tx1"/>
            </a:solidFill>
          </a:ln>
        </p:spPr>
        <p:txBody>
          <a:bodyPr>
            <a:normAutofit fontScale="90000"/>
          </a:bodyPr>
          <a:lstStyle/>
          <a:p>
            <a:r>
              <a:rPr lang="it-IT" sz="1600" dirty="0" smtClean="0">
                <a:solidFill>
                  <a:schemeClr val="tx1"/>
                </a:solidFill>
              </a:rPr>
              <a:t/>
            </a:r>
            <a:br>
              <a:rPr lang="it-IT" sz="1600" dirty="0" smtClean="0">
                <a:solidFill>
                  <a:schemeClr val="tx1"/>
                </a:solidFill>
              </a:rPr>
            </a:br>
            <a:r>
              <a:rPr lang="it-IT" sz="1600" dirty="0"/>
              <a:t/>
            </a:r>
            <a:br>
              <a:rPr lang="it-IT" sz="1600" dirty="0"/>
            </a:br>
            <a:r>
              <a:rPr lang="it-IT" sz="1600" dirty="0" smtClean="0">
                <a:solidFill>
                  <a:schemeClr val="tx1"/>
                </a:solidFill>
              </a:rPr>
              <a:t>Il ruolo della VAS quale strumento di indirizzo e supporto alle scelte di pianificazione</a:t>
            </a:r>
            <a:r>
              <a:rPr lang="it-IT" dirty="0" smtClean="0">
                <a:solidFill>
                  <a:schemeClr val="tx1"/>
                </a:solidFill>
              </a:rPr>
              <a:t/>
            </a:r>
            <a:br>
              <a:rPr lang="it-IT" dirty="0" smtClean="0">
                <a:solidFill>
                  <a:schemeClr val="tx1"/>
                </a:solidFill>
              </a:rPr>
            </a:br>
            <a:endParaRPr lang="it-IT" dirty="0"/>
          </a:p>
        </p:txBody>
      </p:sp>
      <p:pic>
        <p:nvPicPr>
          <p:cNvPr id="4" name="Immagine 3" descr="head.jpg"/>
          <p:cNvPicPr>
            <a:picLocks noChangeAspect="1"/>
          </p:cNvPicPr>
          <p:nvPr/>
        </p:nvPicPr>
        <p:blipFill>
          <a:blip r:embed="rId3" cstate="print"/>
          <a:stretch>
            <a:fillRect/>
          </a:stretch>
        </p:blipFill>
        <p:spPr>
          <a:xfrm>
            <a:off x="0" y="0"/>
            <a:ext cx="3419872" cy="620687"/>
          </a:xfrm>
          <a:prstGeom prst="rect">
            <a:avLst/>
          </a:prstGeom>
        </p:spPr>
      </p:pic>
      <p:sp>
        <p:nvSpPr>
          <p:cNvPr id="40961" name="Rectangle 1"/>
          <p:cNvSpPr>
            <a:spLocks noChangeArrowheads="1"/>
          </p:cNvSpPr>
          <p:nvPr/>
        </p:nvSpPr>
        <p:spPr bwMode="auto">
          <a:xfrm>
            <a:off x="251520" y="1988840"/>
            <a:ext cx="8568953" cy="244682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tab pos="1371600" algn="l"/>
                <a:tab pos="5372100" algn="l"/>
              </a:tabLst>
            </a:pPr>
            <a:r>
              <a:rPr kumimoji="0" lang="it-IT" sz="12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Programma Operativo PON </a:t>
            </a:r>
            <a:r>
              <a:rPr kumimoji="0" lang="it-IT" sz="1200" b="1" i="1"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Governance</a:t>
            </a:r>
            <a:r>
              <a:rPr kumimoji="0" lang="it-IT" sz="12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e Azioni di Sistema (FSE) 2007-2013</a:t>
            </a:r>
            <a:endParaRPr kumimoji="0" lang="it-IT"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1371600" algn="l"/>
                <a:tab pos="5372100" algn="l"/>
              </a:tabLst>
            </a:pPr>
            <a:r>
              <a:rPr kumimoji="0" lang="it-IT" sz="12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Obiettivo Convergenza [IT051PO006]</a:t>
            </a:r>
          </a:p>
          <a:p>
            <a:pPr marL="0" marR="0" lvl="0" indent="0" algn="ctr" defTabSz="914400" rtl="0" eaLnBrk="0" fontAlgn="base" latinLnBrk="0" hangingPunct="0">
              <a:lnSpc>
                <a:spcPct val="100000"/>
              </a:lnSpc>
              <a:spcBef>
                <a:spcPct val="0"/>
              </a:spcBef>
              <a:spcAft>
                <a:spcPct val="0"/>
              </a:spcAft>
              <a:buClrTx/>
              <a:buSzTx/>
              <a:buFontTx/>
              <a:buNone/>
              <a:tabLst>
                <a:tab pos="1371600" algn="l"/>
                <a:tab pos="5372100" algn="l"/>
              </a:tabLst>
            </a:pPr>
            <a:endParaRPr kumimoji="0" lang="it-IT"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1371600" algn="l"/>
                <a:tab pos="5372100" algn="l"/>
              </a:tabLst>
            </a:pPr>
            <a:r>
              <a:rPr kumimoji="0" lang="it-IT" sz="12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Asse E - </a:t>
            </a:r>
            <a:r>
              <a:rPr kumimoji="0" lang="it-IT" sz="1200" b="0" i="1"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Capacità istituzionale</a:t>
            </a:r>
            <a:endParaRPr kumimoji="0" lang="it-IT"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1371600" algn="l"/>
                <a:tab pos="5372100" algn="l"/>
              </a:tabLst>
            </a:pPr>
            <a:r>
              <a:rPr kumimoji="0" lang="it-IT" sz="1200" b="0"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Obiettivo specifico 5.5 </a:t>
            </a:r>
            <a:r>
              <a:rPr kumimoji="0" lang="it-IT" sz="1200" b="0" i="1"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Rafforzare ed integrare il sistema di </a:t>
            </a:r>
            <a:r>
              <a:rPr kumimoji="0" lang="it-IT" sz="1200" b="0" i="1" u="none" strike="noStrike" cap="none" normalizeH="0" baseline="0" dirty="0" err="1" smtClean="0">
                <a:ln>
                  <a:noFill/>
                </a:ln>
                <a:solidFill>
                  <a:schemeClr val="tx1"/>
                </a:solidFill>
                <a:effectLst/>
                <a:latin typeface="Arial" pitchFamily="34" charset="0"/>
                <a:ea typeface="Calibri" pitchFamily="34" charset="0"/>
                <a:cs typeface="Times New Roman" pitchFamily="18" charset="0"/>
              </a:rPr>
              <a:t>governance</a:t>
            </a:r>
            <a:r>
              <a:rPr kumimoji="0" lang="it-IT" sz="1200" b="0" i="1"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 ambientale</a:t>
            </a:r>
            <a:endParaRPr kumimoji="0" lang="it-IT"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1371600" algn="l"/>
                <a:tab pos="5372100" algn="l"/>
              </a:tabLst>
            </a:pPr>
            <a:r>
              <a:rPr kumimoji="0" lang="it-IT" sz="1200" b="0" i="0" u="none" strike="noStrike" cap="none" normalizeH="0" baseline="0" dirty="0" smtClean="0">
                <a:ln>
                  <a:noFill/>
                </a:ln>
                <a:solidFill>
                  <a:schemeClr val="tx1"/>
                </a:solidFill>
                <a:effectLst/>
                <a:latin typeface="Calibri" pitchFamily="34" charset="0"/>
                <a:ea typeface="Times New Roman" pitchFamily="18" charset="0"/>
              </a:rPr>
              <a:t>Azione 7.B</a:t>
            </a:r>
            <a:r>
              <a:rPr kumimoji="0" lang="it-IT" sz="1200" b="0" i="1" u="none" strike="noStrike" cap="none" normalizeH="0" baseline="0" dirty="0" smtClean="0">
                <a:ln>
                  <a:noFill/>
                </a:ln>
                <a:solidFill>
                  <a:schemeClr val="tx1"/>
                </a:solidFill>
                <a:effectLst/>
                <a:latin typeface="Calibri" pitchFamily="34" charset="0"/>
                <a:ea typeface="Times New Roman" pitchFamily="18" charset="0"/>
              </a:rPr>
              <a:t> Azioni di supporto ai processi di VAS e ai procedimenti di VIA</a:t>
            </a:r>
          </a:p>
          <a:p>
            <a:pPr marL="0" marR="0" lvl="0" indent="0" algn="ctr" defTabSz="914400" rtl="0" eaLnBrk="0" fontAlgn="base" latinLnBrk="0" hangingPunct="0">
              <a:lnSpc>
                <a:spcPct val="100000"/>
              </a:lnSpc>
              <a:spcBef>
                <a:spcPct val="0"/>
              </a:spcBef>
              <a:spcAft>
                <a:spcPct val="0"/>
              </a:spcAft>
              <a:buClrTx/>
              <a:buSzTx/>
              <a:buFontTx/>
              <a:buNone/>
              <a:tabLst>
                <a:tab pos="1371600" algn="l"/>
                <a:tab pos="5372100" algn="l"/>
              </a:tabLst>
            </a:pPr>
            <a:endParaRPr kumimoji="0" lang="it-IT"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1371600" algn="l"/>
                <a:tab pos="5372100" algn="l"/>
              </a:tabLst>
            </a:pPr>
            <a:r>
              <a:rPr kumimoji="0" lang="it-IT" sz="1200" b="1" i="0" u="none" strike="noStrike" cap="none" normalizeH="0" baseline="0" dirty="0" smtClean="0">
                <a:ln>
                  <a:noFill/>
                </a:ln>
                <a:solidFill>
                  <a:schemeClr val="tx1"/>
                </a:solidFill>
                <a:effectLst/>
                <a:latin typeface="Arial" pitchFamily="34" charset="0"/>
                <a:ea typeface="Calibri" pitchFamily="34" charset="0"/>
                <a:cs typeface="Times New Roman" pitchFamily="18" charset="0"/>
              </a:rPr>
              <a:t>Workshop</a:t>
            </a:r>
          </a:p>
          <a:p>
            <a:pPr marL="0" marR="0" lvl="0" indent="0" algn="ctr" defTabSz="914400" rtl="0" eaLnBrk="0" fontAlgn="base" latinLnBrk="0" hangingPunct="0">
              <a:lnSpc>
                <a:spcPct val="100000"/>
              </a:lnSpc>
              <a:spcBef>
                <a:spcPct val="0"/>
              </a:spcBef>
              <a:spcAft>
                <a:spcPct val="0"/>
              </a:spcAft>
              <a:buClrTx/>
              <a:buSzTx/>
              <a:buFontTx/>
              <a:buNone/>
              <a:tabLst>
                <a:tab pos="1371600" algn="l"/>
                <a:tab pos="5372100" algn="l"/>
              </a:tabLst>
            </a:pPr>
            <a:endParaRPr kumimoji="0" lang="it-IT" sz="900" b="0" i="0" u="none" strike="noStrike" cap="none" normalizeH="0" baseline="0" dirty="0" smtClean="0">
              <a:ln>
                <a:noFill/>
              </a:ln>
              <a:solidFill>
                <a:schemeClr val="tx1"/>
              </a:solidFill>
              <a:effectLst/>
              <a:latin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1371600" algn="l"/>
                <a:tab pos="5372100" algn="l"/>
              </a:tabLst>
            </a:pPr>
            <a:r>
              <a:rPr lang="it-IT" b="1" dirty="0" smtClean="0">
                <a:ea typeface="Calibri" pitchFamily="34" charset="0"/>
                <a:cs typeface="Times New Roman" pitchFamily="18" charset="0"/>
              </a:rPr>
              <a:t>“I processi di Valutazione </a:t>
            </a:r>
            <a:r>
              <a:rPr kumimoji="0" lang="it-IT" b="1" i="0" u="none" strike="noStrike" cap="none" normalizeH="0" baseline="0" dirty="0" smtClean="0">
                <a:ln>
                  <a:noFill/>
                </a:ln>
                <a:effectLst/>
                <a:ea typeface="Calibri" pitchFamily="34" charset="0"/>
                <a:cs typeface="Times New Roman" pitchFamily="18" charset="0"/>
              </a:rPr>
              <a:t>Ambientale applicati ai Piani di gestione delle aree naturali </a:t>
            </a:r>
            <a:r>
              <a:rPr lang="it-IT" b="1" dirty="0" smtClean="0">
                <a:ea typeface="Calibri" pitchFamily="34" charset="0"/>
                <a:cs typeface="Times New Roman" pitchFamily="18" charset="0"/>
              </a:rPr>
              <a:t>protette e dei siti della rete Natura 2000”</a:t>
            </a:r>
          </a:p>
          <a:p>
            <a:pPr marL="0" marR="0" lvl="0" indent="0" algn="ctr" defTabSz="914400" rtl="0" eaLnBrk="0" fontAlgn="base" latinLnBrk="0" hangingPunct="0">
              <a:lnSpc>
                <a:spcPct val="100000"/>
              </a:lnSpc>
              <a:spcBef>
                <a:spcPct val="0"/>
              </a:spcBef>
              <a:spcAft>
                <a:spcPct val="0"/>
              </a:spcAft>
              <a:buClrTx/>
              <a:buSzTx/>
              <a:buFontTx/>
              <a:buNone/>
              <a:tabLst>
                <a:tab pos="1371600" algn="l"/>
                <a:tab pos="5372100" algn="l"/>
              </a:tabLst>
            </a:pPr>
            <a:r>
              <a:rPr lang="it-IT" b="1" dirty="0" smtClean="0">
                <a:ea typeface="Calibri" pitchFamily="34" charset="0"/>
                <a:cs typeface="Times New Roman" pitchFamily="18" charset="0"/>
              </a:rPr>
              <a:t>Palermo  prima settimana di luglio e Salerno 14 luglio 2015</a:t>
            </a:r>
          </a:p>
        </p:txBody>
      </p:sp>
      <p:sp>
        <p:nvSpPr>
          <p:cNvPr id="8" name="CasellaDiTesto 7"/>
          <p:cNvSpPr txBox="1"/>
          <p:nvPr/>
        </p:nvSpPr>
        <p:spPr>
          <a:xfrm>
            <a:off x="539552" y="1412776"/>
            <a:ext cx="8280920" cy="369332"/>
          </a:xfrm>
          <a:prstGeom prst="rect">
            <a:avLst/>
          </a:prstGeom>
          <a:noFill/>
        </p:spPr>
        <p:txBody>
          <a:bodyPr wrap="square" rtlCol="0">
            <a:spAutoFit/>
          </a:bodyPr>
          <a:lstStyle/>
          <a:p>
            <a:pPr algn="ctr"/>
            <a:r>
              <a:rPr lang="it-IT" dirty="0" smtClean="0"/>
              <a:t>Attività formativa del Ministero dell’ambiente e della tutela del territorio e del mare</a:t>
            </a:r>
            <a:endParaRPr lang="it-IT" dirty="0"/>
          </a:p>
        </p:txBody>
      </p:sp>
      <p:sp>
        <p:nvSpPr>
          <p:cNvPr id="9" name="CasellaDiTesto 8"/>
          <p:cNvSpPr txBox="1"/>
          <p:nvPr/>
        </p:nvSpPr>
        <p:spPr>
          <a:xfrm>
            <a:off x="467544" y="4797152"/>
            <a:ext cx="8352928" cy="1477328"/>
          </a:xfrm>
          <a:prstGeom prst="rect">
            <a:avLst/>
          </a:prstGeom>
          <a:noFill/>
        </p:spPr>
        <p:txBody>
          <a:bodyPr wrap="square" rtlCol="0">
            <a:spAutoFit/>
          </a:bodyPr>
          <a:lstStyle/>
          <a:p>
            <a:r>
              <a:rPr lang="it-IT" dirty="0" smtClean="0"/>
              <a:t>Il programma è in fase di definizione conclusiva, chi interessato, anche in qualità di relatore, può contattare l’arch. Paola Andreolini che ne sta curando l’organizzazione:</a:t>
            </a:r>
          </a:p>
          <a:p>
            <a:pPr algn="ctr"/>
            <a:r>
              <a:rPr lang="it-IT" dirty="0" smtClean="0"/>
              <a:t>E-mail – andreolini.paola@minambiente.it</a:t>
            </a:r>
          </a:p>
          <a:p>
            <a:pPr algn="ctr"/>
            <a:r>
              <a:rPr lang="it-IT" dirty="0" smtClean="0"/>
              <a:t>Tel. – 06 5722 5901</a:t>
            </a:r>
          </a:p>
          <a:p>
            <a:pPr algn="ctr"/>
            <a:r>
              <a:rPr lang="it-IT" dirty="0" smtClean="0"/>
              <a:t>E-mail – ferrara.floriana@minambiente.it</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19872" y="0"/>
            <a:ext cx="5724128" cy="620688"/>
          </a:xfrm>
          <a:ln>
            <a:solidFill>
              <a:schemeClr val="tx1"/>
            </a:solidFill>
          </a:ln>
        </p:spPr>
        <p:txBody>
          <a:bodyPr>
            <a:normAutofit fontScale="90000"/>
          </a:bodyPr>
          <a:lstStyle/>
          <a:p>
            <a:r>
              <a:rPr lang="it-IT" sz="1600" dirty="0" smtClean="0">
                <a:solidFill>
                  <a:schemeClr val="tx1"/>
                </a:solidFill>
              </a:rPr>
              <a:t/>
            </a:r>
            <a:br>
              <a:rPr lang="it-IT" sz="1600" dirty="0" smtClean="0">
                <a:solidFill>
                  <a:schemeClr val="tx1"/>
                </a:solidFill>
              </a:rPr>
            </a:br>
            <a:r>
              <a:rPr lang="it-IT" sz="1600" dirty="0"/>
              <a:t/>
            </a:r>
            <a:br>
              <a:rPr lang="it-IT" sz="1600" dirty="0"/>
            </a:br>
            <a:r>
              <a:rPr lang="it-IT" sz="1600" dirty="0" smtClean="0">
                <a:solidFill>
                  <a:schemeClr val="tx1"/>
                </a:solidFill>
              </a:rPr>
              <a:t>Il ruolo della VAS quale strumento di indirizzo e supporto alle scelte di pianificazione</a:t>
            </a:r>
            <a:r>
              <a:rPr lang="it-IT" dirty="0" smtClean="0">
                <a:solidFill>
                  <a:schemeClr val="tx1"/>
                </a:solidFill>
              </a:rPr>
              <a:t/>
            </a:r>
            <a:br>
              <a:rPr lang="it-IT" dirty="0" smtClean="0">
                <a:solidFill>
                  <a:schemeClr val="tx1"/>
                </a:solidFill>
              </a:rPr>
            </a:br>
            <a:endParaRPr lang="it-IT" dirty="0"/>
          </a:p>
        </p:txBody>
      </p:sp>
      <p:pic>
        <p:nvPicPr>
          <p:cNvPr id="4" name="Immagine 3" descr="head.jpg"/>
          <p:cNvPicPr>
            <a:picLocks noChangeAspect="1"/>
          </p:cNvPicPr>
          <p:nvPr/>
        </p:nvPicPr>
        <p:blipFill>
          <a:blip r:embed="rId3" cstate="print"/>
          <a:stretch>
            <a:fillRect/>
          </a:stretch>
        </p:blipFill>
        <p:spPr>
          <a:xfrm>
            <a:off x="0" y="0"/>
            <a:ext cx="3419872" cy="620687"/>
          </a:xfrm>
          <a:prstGeom prst="rect">
            <a:avLst/>
          </a:prstGeom>
        </p:spPr>
      </p:pic>
      <p:sp>
        <p:nvSpPr>
          <p:cNvPr id="8" name="CasellaDiTesto 7"/>
          <p:cNvSpPr txBox="1"/>
          <p:nvPr/>
        </p:nvSpPr>
        <p:spPr>
          <a:xfrm>
            <a:off x="0" y="1412776"/>
            <a:ext cx="9144000" cy="1200329"/>
          </a:xfrm>
          <a:prstGeom prst="rect">
            <a:avLst/>
          </a:prstGeom>
          <a:noFill/>
        </p:spPr>
        <p:txBody>
          <a:bodyPr wrap="square" rtlCol="0">
            <a:spAutoFit/>
          </a:bodyPr>
          <a:lstStyle/>
          <a:p>
            <a:pPr algn="ctr"/>
            <a:r>
              <a:rPr lang="it-IT" dirty="0" smtClean="0"/>
              <a:t>Grazie</a:t>
            </a:r>
          </a:p>
          <a:p>
            <a:pPr algn="ctr"/>
            <a:endParaRPr lang="it-IT" dirty="0" smtClean="0"/>
          </a:p>
          <a:p>
            <a:pPr algn="ctr"/>
            <a:r>
              <a:rPr lang="it-IT" dirty="0" smtClean="0"/>
              <a:t>Paolo Boccardi</a:t>
            </a:r>
          </a:p>
          <a:p>
            <a:pPr algn="ctr"/>
            <a:endParaRPr lang="it-IT" dirty="0"/>
          </a:p>
        </p:txBody>
      </p:sp>
      <p:sp>
        <p:nvSpPr>
          <p:cNvPr id="59393" name="Rectangle 1"/>
          <p:cNvSpPr>
            <a:spLocks noChangeArrowheads="1"/>
          </p:cNvSpPr>
          <p:nvPr/>
        </p:nvSpPr>
        <p:spPr bwMode="auto">
          <a:xfrm>
            <a:off x="0" y="2892422"/>
            <a:ext cx="9144000" cy="258532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it-IT" b="0" i="0" u="none" strike="noStrike" cap="none" normalizeH="0" baseline="0" dirty="0" smtClean="0">
                <a:ln>
                  <a:noFill/>
                </a:ln>
                <a:effectLst/>
                <a:ea typeface="Times New Roman" pitchFamily="18" charset="0"/>
                <a:cs typeface="Times New Roman" pitchFamily="18" charset="0"/>
              </a:rPr>
              <a:t>Ministero dell'ambiente e della tutela del territorio e del mare</a:t>
            </a:r>
            <a:endParaRPr kumimoji="0" lang="it-IT" b="0" i="0" u="none" strike="noStrike" cap="none" normalizeH="0" baseline="0" dirty="0" smtClean="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b="0" i="0" u="none" strike="noStrike" cap="none" normalizeH="0" baseline="0" dirty="0" smtClean="0">
                <a:ln>
                  <a:noFill/>
                </a:ln>
                <a:effectLst/>
                <a:ea typeface="Times New Roman" pitchFamily="18" charset="0"/>
                <a:cs typeface="Times New Roman" pitchFamily="18" charset="0"/>
              </a:rPr>
              <a:t>Direzione generale per le Valutazioni e le Autorizzazioni Ambientali</a:t>
            </a:r>
            <a:endParaRPr kumimoji="0" lang="it-IT" b="0" i="0" u="none" strike="noStrike" cap="none" normalizeH="0" baseline="0" dirty="0" smtClean="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b="0" i="0" u="none" strike="noStrike" cap="none" normalizeH="0" baseline="0" dirty="0" smtClean="0">
                <a:ln>
                  <a:noFill/>
                </a:ln>
                <a:effectLst/>
                <a:ea typeface="Times New Roman" pitchFamily="18" charset="0"/>
                <a:cs typeface="Times New Roman" pitchFamily="18" charset="0"/>
              </a:rPr>
              <a:t>Divisione II - Sezione VR</a:t>
            </a:r>
            <a:endParaRPr kumimoji="0" lang="it-IT" b="0" i="0" u="none" strike="noStrike" cap="none" normalizeH="0" baseline="0" dirty="0" smtClean="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b="0" i="0" u="none" strike="noStrike" cap="none" normalizeH="0" baseline="0" dirty="0" smtClean="0">
                <a:ln>
                  <a:noFill/>
                </a:ln>
                <a:effectLst/>
                <a:ea typeface="Times New Roman" pitchFamily="18" charset="0"/>
                <a:cs typeface="Times New Roman" pitchFamily="18" charset="0"/>
              </a:rPr>
              <a:t>Via Cristoforo Colombo, n. 44</a:t>
            </a:r>
            <a:br>
              <a:rPr kumimoji="0" lang="it-IT" b="0" i="0" u="none" strike="noStrike" cap="none" normalizeH="0" baseline="0" dirty="0" smtClean="0">
                <a:ln>
                  <a:noFill/>
                </a:ln>
                <a:effectLst/>
                <a:ea typeface="Times New Roman" pitchFamily="18" charset="0"/>
                <a:cs typeface="Times New Roman" pitchFamily="18" charset="0"/>
              </a:rPr>
            </a:br>
            <a:r>
              <a:rPr kumimoji="0" lang="it-IT" b="0" i="0" u="none" strike="noStrike" cap="none" normalizeH="0" baseline="0" dirty="0" smtClean="0">
                <a:ln>
                  <a:noFill/>
                </a:ln>
                <a:effectLst/>
                <a:ea typeface="Times New Roman" pitchFamily="18" charset="0"/>
                <a:cs typeface="Times New Roman" pitchFamily="18" charset="0"/>
              </a:rPr>
              <a:t>00147 - Roma (Italia)</a:t>
            </a:r>
            <a:endParaRPr kumimoji="0" lang="it-IT" b="0" i="0" u="none" strike="noStrike" cap="none" normalizeH="0" baseline="0" dirty="0" smtClean="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b="0" i="0" u="none" strike="noStrike" cap="none" normalizeH="0" baseline="0" dirty="0" smtClean="0">
                <a:ln>
                  <a:noFill/>
                </a:ln>
                <a:effectLst/>
                <a:ea typeface="Times New Roman" pitchFamily="18" charset="0"/>
                <a:cs typeface="Times New Roman" pitchFamily="18" charset="0"/>
              </a:rPr>
              <a:t>tel. 06 5722 5982</a:t>
            </a:r>
            <a:endParaRPr kumimoji="0" lang="it-IT" b="0" i="0" u="none" strike="noStrike" cap="none" normalizeH="0" baseline="0" dirty="0" smtClean="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b="0" i="0" u="none" strike="noStrike" cap="none" normalizeH="0" baseline="0" dirty="0" smtClean="0">
                <a:ln>
                  <a:noFill/>
                </a:ln>
                <a:effectLst/>
                <a:ea typeface="Times New Roman" pitchFamily="18" charset="0"/>
                <a:cs typeface="Times New Roman" pitchFamily="18" charset="0"/>
              </a:rPr>
              <a:t>fax 06 5722 5994</a:t>
            </a:r>
            <a:endParaRPr kumimoji="0" lang="it-IT" b="0" i="0" u="none" strike="noStrike" cap="none" normalizeH="0" baseline="0" dirty="0" smtClean="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it-IT" b="0" i="0" u="none" strike="noStrike" cap="none" normalizeH="0" baseline="0" dirty="0" smtClean="0">
                <a:ln>
                  <a:noFill/>
                </a:ln>
                <a:effectLst/>
                <a:ea typeface="Times New Roman" pitchFamily="18" charset="0"/>
                <a:cs typeface="Times New Roman" pitchFamily="18" charset="0"/>
              </a:rPr>
              <a:t>sito web: www.va.minambiente.it</a:t>
            </a:r>
            <a:endParaRPr kumimoji="0" lang="it-IT" b="0" i="0" u="none" strike="noStrike" cap="none" normalizeH="0" baseline="0" dirty="0" smtClean="0">
              <a:ln>
                <a:noFill/>
              </a:ln>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lang="it-IT" dirty="0" smtClean="0">
                <a:ea typeface="Times New Roman" pitchFamily="18" charset="0"/>
                <a:cs typeface="Times New Roman" pitchFamily="18" charset="0"/>
              </a:rPr>
              <a:t>PEC: dgsalvaguardia.ambientale@pec.minambiente.it</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19872" y="0"/>
            <a:ext cx="5724128" cy="620688"/>
          </a:xfrm>
          <a:ln>
            <a:solidFill>
              <a:schemeClr val="tx1"/>
            </a:solidFill>
          </a:ln>
        </p:spPr>
        <p:txBody>
          <a:bodyPr>
            <a:normAutofit fontScale="90000"/>
          </a:bodyPr>
          <a:lstStyle/>
          <a:p>
            <a:r>
              <a:rPr lang="it-IT" sz="1600" dirty="0" smtClean="0">
                <a:solidFill>
                  <a:schemeClr val="tx1"/>
                </a:solidFill>
              </a:rPr>
              <a:t/>
            </a:r>
            <a:br>
              <a:rPr lang="it-IT" sz="1600" dirty="0" smtClean="0">
                <a:solidFill>
                  <a:schemeClr val="tx1"/>
                </a:solidFill>
              </a:rPr>
            </a:br>
            <a:r>
              <a:rPr lang="it-IT" sz="1600" dirty="0"/>
              <a:t/>
            </a:r>
            <a:br>
              <a:rPr lang="it-IT" sz="1600" dirty="0"/>
            </a:br>
            <a:r>
              <a:rPr lang="it-IT" sz="1600" dirty="0" smtClean="0">
                <a:solidFill>
                  <a:schemeClr val="tx1"/>
                </a:solidFill>
              </a:rPr>
              <a:t>Il ruolo della VAS quale strumento di indirizzo e supporto alle scelte di pianificazione</a:t>
            </a:r>
            <a:r>
              <a:rPr lang="it-IT" dirty="0" smtClean="0">
                <a:solidFill>
                  <a:schemeClr val="tx1"/>
                </a:solidFill>
              </a:rPr>
              <a:t/>
            </a:r>
            <a:br>
              <a:rPr lang="it-IT" dirty="0" smtClean="0">
                <a:solidFill>
                  <a:schemeClr val="tx1"/>
                </a:solidFill>
              </a:rPr>
            </a:br>
            <a:endParaRPr lang="it-IT" dirty="0"/>
          </a:p>
        </p:txBody>
      </p:sp>
      <p:sp>
        <p:nvSpPr>
          <p:cNvPr id="3" name="Segnaposto contenuto 2"/>
          <p:cNvSpPr>
            <a:spLocks noGrp="1"/>
          </p:cNvSpPr>
          <p:nvPr>
            <p:ph idx="1"/>
          </p:nvPr>
        </p:nvSpPr>
        <p:spPr/>
        <p:txBody>
          <a:bodyPr/>
          <a:lstStyle/>
          <a:p>
            <a:pPr algn="ctr">
              <a:buNone/>
            </a:pPr>
            <a:r>
              <a:rPr lang="it-IT" b="1" dirty="0"/>
              <a:t>Attuazione della VAS:</a:t>
            </a:r>
          </a:p>
          <a:p>
            <a:r>
              <a:rPr lang="it-IT" b="1" dirty="0"/>
              <a:t>Tutti i piani e programmi che dovrebbero, sono assoggettati a procedura di VAS</a:t>
            </a:r>
            <a:r>
              <a:rPr lang="it-IT" b="1" dirty="0" smtClean="0"/>
              <a:t>?</a:t>
            </a:r>
          </a:p>
          <a:p>
            <a:r>
              <a:rPr lang="it-IT" b="1" dirty="0"/>
              <a:t>Esistono ancora resistenze all’ applicazione della VAS?</a:t>
            </a:r>
            <a:endParaRPr lang="it-IT" dirty="0"/>
          </a:p>
          <a:p>
            <a:endParaRPr lang="it-IT" dirty="0"/>
          </a:p>
        </p:txBody>
      </p:sp>
      <p:pic>
        <p:nvPicPr>
          <p:cNvPr id="4" name="Immagine 3" descr="head.jpg"/>
          <p:cNvPicPr>
            <a:picLocks noChangeAspect="1"/>
          </p:cNvPicPr>
          <p:nvPr/>
        </p:nvPicPr>
        <p:blipFill>
          <a:blip r:embed="rId3" cstate="print"/>
          <a:stretch>
            <a:fillRect/>
          </a:stretch>
        </p:blipFill>
        <p:spPr>
          <a:xfrm>
            <a:off x="0" y="1"/>
            <a:ext cx="3419872" cy="606462"/>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19872" y="0"/>
            <a:ext cx="5724128" cy="620688"/>
          </a:xfrm>
          <a:ln>
            <a:solidFill>
              <a:schemeClr val="tx1"/>
            </a:solidFill>
          </a:ln>
        </p:spPr>
        <p:txBody>
          <a:bodyPr>
            <a:normAutofit fontScale="90000"/>
          </a:bodyPr>
          <a:lstStyle/>
          <a:p>
            <a:r>
              <a:rPr lang="it-IT" sz="1600" dirty="0" smtClean="0">
                <a:solidFill>
                  <a:schemeClr val="tx1"/>
                </a:solidFill>
              </a:rPr>
              <a:t/>
            </a:r>
            <a:br>
              <a:rPr lang="it-IT" sz="1600" dirty="0" smtClean="0">
                <a:solidFill>
                  <a:schemeClr val="tx1"/>
                </a:solidFill>
              </a:rPr>
            </a:br>
            <a:r>
              <a:rPr lang="it-IT" sz="1600" dirty="0"/>
              <a:t/>
            </a:r>
            <a:br>
              <a:rPr lang="it-IT" sz="1600" dirty="0"/>
            </a:br>
            <a:r>
              <a:rPr lang="it-IT" sz="1600" dirty="0" smtClean="0">
                <a:solidFill>
                  <a:schemeClr val="tx1"/>
                </a:solidFill>
              </a:rPr>
              <a:t>Il ruolo della VAS quale strumento di indirizzo e supporto alle scelte di pianificazione</a:t>
            </a:r>
            <a:r>
              <a:rPr lang="it-IT" dirty="0" smtClean="0">
                <a:solidFill>
                  <a:schemeClr val="tx1"/>
                </a:solidFill>
              </a:rPr>
              <a:t/>
            </a:r>
            <a:br>
              <a:rPr lang="it-IT" dirty="0" smtClean="0">
                <a:solidFill>
                  <a:schemeClr val="tx1"/>
                </a:solidFill>
              </a:rPr>
            </a:br>
            <a:endParaRPr lang="it-IT" dirty="0"/>
          </a:p>
        </p:txBody>
      </p:sp>
      <p:sp>
        <p:nvSpPr>
          <p:cNvPr id="3" name="Segnaposto contenuto 2"/>
          <p:cNvSpPr>
            <a:spLocks noGrp="1"/>
          </p:cNvSpPr>
          <p:nvPr>
            <p:ph idx="1"/>
          </p:nvPr>
        </p:nvSpPr>
        <p:spPr/>
        <p:txBody>
          <a:bodyPr>
            <a:normAutofit fontScale="77500" lnSpcReduction="20000"/>
          </a:bodyPr>
          <a:lstStyle/>
          <a:p>
            <a:pPr algn="ctr">
              <a:buNone/>
            </a:pPr>
            <a:r>
              <a:rPr lang="it-IT" b="1" dirty="0"/>
              <a:t>Attuazione della VAS:</a:t>
            </a:r>
          </a:p>
          <a:p>
            <a:pPr marL="520700" lvl="1" indent="-342900" algn="just">
              <a:lnSpc>
                <a:spcPts val="3000"/>
              </a:lnSpc>
              <a:spcBef>
                <a:spcPts val="1200"/>
              </a:spcBef>
              <a:spcAft>
                <a:spcPts val="1200"/>
              </a:spcAft>
              <a:buClr>
                <a:schemeClr val="tx1"/>
              </a:buClr>
              <a:buFont typeface="Wingdings" pitchFamily="2" charset="2"/>
              <a:buChar char="Ø"/>
            </a:pPr>
            <a:r>
              <a:rPr lang="it-IT" dirty="0" smtClean="0"/>
              <a:t>	Esistenza di forti resistenze ad attuare la VAS  considerata spesso solo un appesantimento burocratico;</a:t>
            </a:r>
          </a:p>
          <a:p>
            <a:pPr marL="520700" lvl="1" indent="-342900" algn="just">
              <a:lnSpc>
                <a:spcPts val="3000"/>
              </a:lnSpc>
              <a:spcBef>
                <a:spcPts val="1200"/>
              </a:spcBef>
              <a:spcAft>
                <a:spcPts val="1200"/>
              </a:spcAft>
              <a:buClr>
                <a:schemeClr val="tx1"/>
              </a:buClr>
              <a:buFont typeface="Wingdings" pitchFamily="2" charset="2"/>
              <a:buChar char="Ø"/>
            </a:pPr>
            <a:r>
              <a:rPr lang="it-IT" dirty="0" smtClean="0"/>
              <a:t>	Forte resistenza dei pianificatori, pubblici e/o professionisti incaricati, a considerare la VAS come un processo che affianca il piano gestito da un soggetto esterno; </a:t>
            </a:r>
          </a:p>
          <a:p>
            <a:pPr marL="520700" lvl="1" indent="-342900" algn="just">
              <a:lnSpc>
                <a:spcPts val="3000"/>
              </a:lnSpc>
              <a:spcBef>
                <a:spcPts val="1200"/>
              </a:spcBef>
              <a:spcAft>
                <a:spcPts val="1200"/>
              </a:spcAft>
              <a:buClr>
                <a:schemeClr val="tx1"/>
              </a:buClr>
              <a:buFont typeface="Wingdings" pitchFamily="2" charset="2"/>
              <a:buChar char="Ø"/>
            </a:pPr>
            <a:r>
              <a:rPr lang="it-IT" dirty="0" smtClean="0"/>
              <a:t>    Presenza sul territorio nazionale di migliaia di piccoli comuni non dotati di strutture adeguate (in termini di risorse e preparazione) all</a:t>
            </a:r>
            <a:r>
              <a:rPr lang="it-IT" dirty="0" smtClean="0">
                <a:latin typeface="Verdana" pitchFamily="34" charset="0"/>
              </a:rPr>
              <a:t>’</a:t>
            </a:r>
            <a:r>
              <a:rPr lang="it-IT" dirty="0" smtClean="0"/>
              <a:t>espletamento della VAS;</a:t>
            </a:r>
          </a:p>
          <a:p>
            <a:pPr>
              <a:buNone/>
            </a:pPr>
            <a:endParaRPr lang="it-IT" dirty="0"/>
          </a:p>
        </p:txBody>
      </p:sp>
      <p:pic>
        <p:nvPicPr>
          <p:cNvPr id="4" name="Immagine 3" descr="head.jpg"/>
          <p:cNvPicPr>
            <a:picLocks noChangeAspect="1"/>
          </p:cNvPicPr>
          <p:nvPr/>
        </p:nvPicPr>
        <p:blipFill>
          <a:blip r:embed="rId3" cstate="print"/>
          <a:stretch>
            <a:fillRect/>
          </a:stretch>
        </p:blipFill>
        <p:spPr>
          <a:xfrm>
            <a:off x="0" y="1"/>
            <a:ext cx="3419872" cy="606462"/>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19872" y="0"/>
            <a:ext cx="5724128" cy="620688"/>
          </a:xfrm>
          <a:ln>
            <a:solidFill>
              <a:schemeClr val="tx1"/>
            </a:solidFill>
          </a:ln>
        </p:spPr>
        <p:txBody>
          <a:bodyPr>
            <a:normAutofit fontScale="90000"/>
          </a:bodyPr>
          <a:lstStyle/>
          <a:p>
            <a:r>
              <a:rPr lang="it-IT" sz="1600" dirty="0" smtClean="0">
                <a:solidFill>
                  <a:schemeClr val="tx1"/>
                </a:solidFill>
              </a:rPr>
              <a:t/>
            </a:r>
            <a:br>
              <a:rPr lang="it-IT" sz="1600" dirty="0" smtClean="0">
                <a:solidFill>
                  <a:schemeClr val="tx1"/>
                </a:solidFill>
              </a:rPr>
            </a:br>
            <a:r>
              <a:rPr lang="it-IT" sz="1600" dirty="0"/>
              <a:t/>
            </a:r>
            <a:br>
              <a:rPr lang="it-IT" sz="1600" dirty="0"/>
            </a:br>
            <a:r>
              <a:rPr lang="it-IT" sz="1600" dirty="0" smtClean="0">
                <a:solidFill>
                  <a:schemeClr val="tx1"/>
                </a:solidFill>
              </a:rPr>
              <a:t>Il ruolo della VAS quale strumento di indirizzo e supporto alle scelte di pianificazione</a:t>
            </a:r>
            <a:r>
              <a:rPr lang="it-IT" dirty="0" smtClean="0">
                <a:solidFill>
                  <a:schemeClr val="tx1"/>
                </a:solidFill>
              </a:rPr>
              <a:t/>
            </a:r>
            <a:br>
              <a:rPr lang="it-IT" dirty="0" smtClean="0">
                <a:solidFill>
                  <a:schemeClr val="tx1"/>
                </a:solidFill>
              </a:rPr>
            </a:br>
            <a:endParaRPr lang="it-IT" dirty="0"/>
          </a:p>
        </p:txBody>
      </p:sp>
      <p:sp>
        <p:nvSpPr>
          <p:cNvPr id="3" name="Segnaposto contenuto 2"/>
          <p:cNvSpPr>
            <a:spLocks noGrp="1"/>
          </p:cNvSpPr>
          <p:nvPr>
            <p:ph idx="1"/>
          </p:nvPr>
        </p:nvSpPr>
        <p:spPr/>
        <p:txBody>
          <a:bodyPr>
            <a:normAutofit lnSpcReduction="10000"/>
          </a:bodyPr>
          <a:lstStyle/>
          <a:p>
            <a:pPr algn="ctr">
              <a:buNone/>
            </a:pPr>
            <a:r>
              <a:rPr lang="it-IT" b="1" dirty="0"/>
              <a:t>Attuazione della VAS:</a:t>
            </a:r>
          </a:p>
          <a:p>
            <a:pPr marL="0" indent="0">
              <a:buNone/>
            </a:pPr>
            <a:r>
              <a:rPr lang="it-IT" sz="2200" b="1" u="sng" dirty="0" smtClean="0"/>
              <a:t>Norma attuale, articolo 11, comma 5</a:t>
            </a:r>
            <a:r>
              <a:rPr lang="it-IT" sz="2200" dirty="0" smtClean="0"/>
              <a:t>: La </a:t>
            </a:r>
            <a:r>
              <a:rPr lang="it-IT" sz="2200" dirty="0"/>
              <a:t>VAS costituisce per i piani e programmi a cui si applicano </a:t>
            </a:r>
            <a:r>
              <a:rPr lang="it-IT" sz="2200" dirty="0" smtClean="0"/>
              <a:t>le disposizioni </a:t>
            </a:r>
            <a:r>
              <a:rPr lang="it-IT" sz="2200" dirty="0"/>
              <a:t>del presente decreto, parte integrante del </a:t>
            </a:r>
            <a:r>
              <a:rPr lang="it-IT" sz="2200" dirty="0" smtClean="0"/>
              <a:t>procedimento di </a:t>
            </a:r>
            <a:r>
              <a:rPr lang="it-IT" sz="2200" dirty="0"/>
              <a:t>adozione ed approvazione. I </a:t>
            </a:r>
            <a:r>
              <a:rPr lang="it-IT" sz="2200" dirty="0" smtClean="0"/>
              <a:t>provvedimenti </a:t>
            </a:r>
            <a:r>
              <a:rPr lang="it-IT" sz="2200" dirty="0"/>
              <a:t>amministrativi </a:t>
            </a:r>
            <a:r>
              <a:rPr lang="it-IT" sz="2200" dirty="0" smtClean="0"/>
              <a:t>di approvazione </a:t>
            </a:r>
            <a:r>
              <a:rPr lang="it-IT" sz="2200" dirty="0"/>
              <a:t>adottati senza la previa valutazione </a:t>
            </a:r>
            <a:r>
              <a:rPr lang="it-IT" sz="2200" dirty="0" smtClean="0"/>
              <a:t>ambientale strategica</a:t>
            </a:r>
            <a:r>
              <a:rPr lang="it-IT" sz="2200" dirty="0"/>
              <a:t>, ove prescritta, sono </a:t>
            </a:r>
            <a:r>
              <a:rPr lang="it-IT" sz="2200" b="1" dirty="0">
                <a:solidFill>
                  <a:srgbClr val="FFFF00"/>
                </a:solidFill>
              </a:rPr>
              <a:t>annullabili</a:t>
            </a:r>
            <a:r>
              <a:rPr lang="it-IT" sz="2200" dirty="0"/>
              <a:t> per violazione di legge</a:t>
            </a:r>
            <a:r>
              <a:rPr lang="it-IT" sz="2200" dirty="0" smtClean="0"/>
              <a:t>.</a:t>
            </a:r>
          </a:p>
          <a:p>
            <a:pPr marL="0" indent="0">
              <a:buNone/>
            </a:pPr>
            <a:r>
              <a:rPr lang="it-IT" sz="2200" b="1" u="sng" dirty="0"/>
              <a:t>Il primo 152/06, articolo 4, comma 3</a:t>
            </a:r>
            <a:r>
              <a:rPr lang="it-IT" sz="2200" dirty="0"/>
              <a:t>: </a:t>
            </a:r>
            <a:r>
              <a:rPr lang="it-IT" sz="2200" dirty="0" smtClean="0"/>
              <a:t> </a:t>
            </a:r>
            <a:r>
              <a:rPr lang="it-IT" sz="2200" dirty="0"/>
              <a:t>La procedura per </a:t>
            </a:r>
            <a:r>
              <a:rPr lang="it-IT" sz="2200" dirty="0" smtClean="0"/>
              <a:t>la valutazione </a:t>
            </a:r>
            <a:r>
              <a:rPr lang="it-IT" sz="2200" dirty="0"/>
              <a:t>ambientale strategica costituisce, per i piani e programmi sottoposti a tale valutazione, parte integrante del procedimento ordinario di adozione ed approvazione. I provvedimenti di approvazione adottati senza la previa valutazione ambientale strategica, ove prescritta, sono </a:t>
            </a:r>
            <a:r>
              <a:rPr lang="it-IT" sz="2200" b="1" dirty="0">
                <a:solidFill>
                  <a:srgbClr val="FFFF00"/>
                </a:solidFill>
              </a:rPr>
              <a:t>nulli</a:t>
            </a:r>
            <a:r>
              <a:rPr lang="it-IT" sz="2200" dirty="0"/>
              <a:t>.</a:t>
            </a:r>
          </a:p>
        </p:txBody>
      </p:sp>
      <p:pic>
        <p:nvPicPr>
          <p:cNvPr id="4" name="Immagine 3" descr="head.jpg"/>
          <p:cNvPicPr>
            <a:picLocks noChangeAspect="1"/>
          </p:cNvPicPr>
          <p:nvPr/>
        </p:nvPicPr>
        <p:blipFill>
          <a:blip r:embed="rId3" cstate="print"/>
          <a:stretch>
            <a:fillRect/>
          </a:stretch>
        </p:blipFill>
        <p:spPr>
          <a:xfrm>
            <a:off x="0" y="1"/>
            <a:ext cx="3419872" cy="606462"/>
          </a:xfrm>
          <a:prstGeom prst="rect">
            <a:avLst/>
          </a:prstGeom>
        </p:spPr>
      </p:pic>
    </p:spTree>
    <p:extLst>
      <p:ext uri="{BB962C8B-B14F-4D97-AF65-F5344CB8AC3E}">
        <p14:creationId xmlns:p14="http://schemas.microsoft.com/office/powerpoint/2010/main" val="23511745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19872" y="0"/>
            <a:ext cx="5724128" cy="620688"/>
          </a:xfrm>
          <a:ln>
            <a:solidFill>
              <a:schemeClr val="tx1"/>
            </a:solidFill>
          </a:ln>
        </p:spPr>
        <p:txBody>
          <a:bodyPr>
            <a:normAutofit fontScale="90000"/>
          </a:bodyPr>
          <a:lstStyle/>
          <a:p>
            <a:r>
              <a:rPr lang="it-IT" sz="1600" dirty="0" smtClean="0">
                <a:solidFill>
                  <a:schemeClr val="tx1"/>
                </a:solidFill>
              </a:rPr>
              <a:t/>
            </a:r>
            <a:br>
              <a:rPr lang="it-IT" sz="1600" dirty="0" smtClean="0">
                <a:solidFill>
                  <a:schemeClr val="tx1"/>
                </a:solidFill>
              </a:rPr>
            </a:br>
            <a:r>
              <a:rPr lang="it-IT" sz="1600" dirty="0"/>
              <a:t/>
            </a:r>
            <a:br>
              <a:rPr lang="it-IT" sz="1600" dirty="0"/>
            </a:br>
            <a:r>
              <a:rPr lang="it-IT" sz="1600" dirty="0" smtClean="0">
                <a:solidFill>
                  <a:schemeClr val="tx1"/>
                </a:solidFill>
              </a:rPr>
              <a:t>Il ruolo della VAS quale strumento di indirizzo e supporto alle scelte di pianificazione</a:t>
            </a:r>
            <a:r>
              <a:rPr lang="it-IT" dirty="0" smtClean="0">
                <a:solidFill>
                  <a:schemeClr val="tx1"/>
                </a:solidFill>
              </a:rPr>
              <a:t/>
            </a:r>
            <a:br>
              <a:rPr lang="it-IT" dirty="0" smtClean="0">
                <a:solidFill>
                  <a:schemeClr val="tx1"/>
                </a:solidFill>
              </a:rPr>
            </a:br>
            <a:endParaRPr lang="it-IT" dirty="0"/>
          </a:p>
        </p:txBody>
      </p:sp>
      <p:sp>
        <p:nvSpPr>
          <p:cNvPr id="3" name="Segnaposto contenuto 2"/>
          <p:cNvSpPr>
            <a:spLocks noGrp="1"/>
          </p:cNvSpPr>
          <p:nvPr>
            <p:ph idx="1"/>
          </p:nvPr>
        </p:nvSpPr>
        <p:spPr/>
        <p:txBody>
          <a:bodyPr>
            <a:normAutofit/>
          </a:bodyPr>
          <a:lstStyle/>
          <a:p>
            <a:pPr algn="ctr">
              <a:buNone/>
            </a:pPr>
            <a:r>
              <a:rPr lang="it-IT" b="1" dirty="0"/>
              <a:t>Attuazione della VAS</a:t>
            </a:r>
            <a:r>
              <a:rPr lang="it-IT" b="1" dirty="0" smtClean="0"/>
              <a:t>:</a:t>
            </a:r>
            <a:endParaRPr lang="it-IT" b="1" dirty="0"/>
          </a:p>
        </p:txBody>
      </p:sp>
      <p:pic>
        <p:nvPicPr>
          <p:cNvPr id="4" name="Immagine 3" descr="head.jpg"/>
          <p:cNvPicPr>
            <a:picLocks noChangeAspect="1"/>
          </p:cNvPicPr>
          <p:nvPr/>
        </p:nvPicPr>
        <p:blipFill>
          <a:blip r:embed="rId3" cstate="print"/>
          <a:stretch>
            <a:fillRect/>
          </a:stretch>
        </p:blipFill>
        <p:spPr>
          <a:xfrm>
            <a:off x="0" y="1"/>
            <a:ext cx="3419872" cy="606462"/>
          </a:xfrm>
          <a:prstGeom prst="rect">
            <a:avLst/>
          </a:prstGeom>
        </p:spPr>
      </p:pic>
      <p:sp>
        <p:nvSpPr>
          <p:cNvPr id="5" name="CasellaDiTesto 4"/>
          <p:cNvSpPr txBox="1"/>
          <p:nvPr/>
        </p:nvSpPr>
        <p:spPr>
          <a:xfrm>
            <a:off x="755576" y="2492896"/>
            <a:ext cx="7704856" cy="3785652"/>
          </a:xfrm>
          <a:prstGeom prst="rect">
            <a:avLst/>
          </a:prstGeom>
          <a:noFill/>
        </p:spPr>
        <p:txBody>
          <a:bodyPr wrap="square" rtlCol="0">
            <a:spAutoFit/>
          </a:bodyPr>
          <a:lstStyle/>
          <a:p>
            <a:r>
              <a:rPr lang="it-IT" sz="3200" dirty="0" smtClean="0"/>
              <a:t>I casi </a:t>
            </a:r>
            <a:r>
              <a:rPr lang="it-IT" sz="3200" dirty="0" err="1" smtClean="0"/>
              <a:t>pilot</a:t>
            </a:r>
            <a:r>
              <a:rPr lang="it-IT" sz="3200" dirty="0" smtClean="0"/>
              <a:t>:</a:t>
            </a:r>
          </a:p>
          <a:p>
            <a:r>
              <a:rPr lang="it-IT" dirty="0" smtClean="0"/>
              <a:t>2706/11/ENVI Piano Cave Provincia di Varese (assenza VAS)</a:t>
            </a:r>
            <a:endParaRPr lang="it-IT" sz="3200" dirty="0" smtClean="0"/>
          </a:p>
          <a:p>
            <a:r>
              <a:rPr lang="it-IT" dirty="0" smtClean="0"/>
              <a:t>3793/12/ENVI Comune di Trieste (variante al PRG)</a:t>
            </a:r>
          </a:p>
          <a:p>
            <a:r>
              <a:rPr lang="it-IT" dirty="0" smtClean="0"/>
              <a:t>5971/13/ENVI Comune di </a:t>
            </a:r>
            <a:r>
              <a:rPr lang="it-IT" dirty="0" err="1" smtClean="0"/>
              <a:t>Matelica</a:t>
            </a:r>
            <a:r>
              <a:rPr lang="it-IT" dirty="0" smtClean="0"/>
              <a:t> (variante al PRG)</a:t>
            </a:r>
          </a:p>
          <a:p>
            <a:r>
              <a:rPr lang="it-IT" dirty="0" smtClean="0"/>
              <a:t>6861/14/ENVI PGDI Sicilia (non approvato nei tempi – art.15, comma 2)</a:t>
            </a:r>
          </a:p>
          <a:p>
            <a:r>
              <a:rPr lang="it-IT" dirty="0" smtClean="0"/>
              <a:t>6582/14/ENVI Piano regionale per la gestione rifiuti in Sicilia (assenza VAS)</a:t>
            </a:r>
          </a:p>
          <a:p>
            <a:r>
              <a:rPr lang="it-IT" dirty="0" smtClean="0"/>
              <a:t>7353/15/ENVI Normativa regionale VAS della Sicilia (norme per le varianti ai PRG ed altre norme regionali)</a:t>
            </a:r>
          </a:p>
          <a:p>
            <a:r>
              <a:rPr lang="it-IT" sz="3200" dirty="0" smtClean="0"/>
              <a:t>Ricerca soluzioni: </a:t>
            </a:r>
          </a:p>
          <a:p>
            <a:r>
              <a:rPr lang="it-IT" sz="3200" dirty="0" smtClean="0"/>
              <a:t>una nuova VAS o una VAS postuma</a:t>
            </a:r>
          </a:p>
          <a:p>
            <a:endParaRPr lang="it-IT" dirty="0"/>
          </a:p>
        </p:txBody>
      </p:sp>
    </p:spTree>
    <p:extLst>
      <p:ext uri="{BB962C8B-B14F-4D97-AF65-F5344CB8AC3E}">
        <p14:creationId xmlns:p14="http://schemas.microsoft.com/office/powerpoint/2010/main" val="21161963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19872" y="0"/>
            <a:ext cx="5724128" cy="620688"/>
          </a:xfrm>
          <a:ln>
            <a:solidFill>
              <a:schemeClr val="tx1"/>
            </a:solidFill>
          </a:ln>
        </p:spPr>
        <p:txBody>
          <a:bodyPr>
            <a:normAutofit fontScale="90000"/>
          </a:bodyPr>
          <a:lstStyle/>
          <a:p>
            <a:r>
              <a:rPr lang="it-IT" sz="1600" dirty="0" smtClean="0">
                <a:solidFill>
                  <a:schemeClr val="tx1"/>
                </a:solidFill>
              </a:rPr>
              <a:t/>
            </a:r>
            <a:br>
              <a:rPr lang="it-IT" sz="1600" dirty="0" smtClean="0">
                <a:solidFill>
                  <a:schemeClr val="tx1"/>
                </a:solidFill>
              </a:rPr>
            </a:br>
            <a:r>
              <a:rPr lang="it-IT" sz="1600" dirty="0"/>
              <a:t/>
            </a:r>
            <a:br>
              <a:rPr lang="it-IT" sz="1600" dirty="0"/>
            </a:br>
            <a:r>
              <a:rPr lang="it-IT" sz="1600" dirty="0" smtClean="0">
                <a:solidFill>
                  <a:schemeClr val="tx1"/>
                </a:solidFill>
              </a:rPr>
              <a:t>Il ruolo della VAS quale strumento di indirizzo e supporto alle scelte di pianificazione</a:t>
            </a:r>
            <a:r>
              <a:rPr lang="it-IT" dirty="0" smtClean="0">
                <a:solidFill>
                  <a:schemeClr val="tx1"/>
                </a:solidFill>
              </a:rPr>
              <a:t/>
            </a:r>
            <a:br>
              <a:rPr lang="it-IT" dirty="0" smtClean="0">
                <a:solidFill>
                  <a:schemeClr val="tx1"/>
                </a:solidFill>
              </a:rPr>
            </a:br>
            <a:endParaRPr lang="it-IT" dirty="0"/>
          </a:p>
        </p:txBody>
      </p:sp>
      <p:sp>
        <p:nvSpPr>
          <p:cNvPr id="3" name="Segnaposto contenuto 2"/>
          <p:cNvSpPr>
            <a:spLocks noGrp="1"/>
          </p:cNvSpPr>
          <p:nvPr>
            <p:ph idx="1"/>
          </p:nvPr>
        </p:nvSpPr>
        <p:spPr>
          <a:xfrm>
            <a:off x="395536" y="908720"/>
            <a:ext cx="8229600" cy="648072"/>
          </a:xfrm>
        </p:spPr>
        <p:txBody>
          <a:bodyPr/>
          <a:lstStyle/>
          <a:p>
            <a:pPr algn="ctr">
              <a:buNone/>
            </a:pPr>
            <a:r>
              <a:rPr lang="it-IT" sz="2800" b="1" dirty="0"/>
              <a:t>Il monitoraggio dell’attuazione della VAS in Italia.</a:t>
            </a:r>
            <a:endParaRPr lang="it-IT" sz="2800" dirty="0"/>
          </a:p>
          <a:p>
            <a:pPr algn="ctr">
              <a:buNone/>
            </a:pPr>
            <a:endParaRPr lang="it-IT" dirty="0"/>
          </a:p>
        </p:txBody>
      </p:sp>
      <p:pic>
        <p:nvPicPr>
          <p:cNvPr id="4" name="Immagine 3" descr="head.jpg"/>
          <p:cNvPicPr>
            <a:picLocks noChangeAspect="1"/>
          </p:cNvPicPr>
          <p:nvPr/>
        </p:nvPicPr>
        <p:blipFill>
          <a:blip r:embed="rId3" cstate="print"/>
          <a:stretch>
            <a:fillRect/>
          </a:stretch>
        </p:blipFill>
        <p:spPr>
          <a:xfrm>
            <a:off x="0" y="1"/>
            <a:ext cx="3419872" cy="606462"/>
          </a:xfrm>
          <a:prstGeom prst="rect">
            <a:avLst/>
          </a:prstGeom>
        </p:spPr>
      </p:pic>
      <p:sp>
        <p:nvSpPr>
          <p:cNvPr id="5" name="CasellaDiTesto 4"/>
          <p:cNvSpPr txBox="1"/>
          <p:nvPr/>
        </p:nvSpPr>
        <p:spPr>
          <a:xfrm>
            <a:off x="1403648" y="1700808"/>
            <a:ext cx="6624736" cy="369332"/>
          </a:xfrm>
          <a:prstGeom prst="rect">
            <a:avLst/>
          </a:prstGeom>
          <a:noFill/>
        </p:spPr>
        <p:txBody>
          <a:bodyPr wrap="square" rtlCol="0">
            <a:spAutoFit/>
          </a:bodyPr>
          <a:lstStyle/>
          <a:p>
            <a:pPr algn="ctr"/>
            <a:r>
              <a:rPr lang="it-IT" dirty="0"/>
              <a:t>La partecipazione delle regioni al monitoraggio VAS</a:t>
            </a:r>
          </a:p>
        </p:txBody>
      </p:sp>
      <p:graphicFrame>
        <p:nvGraphicFramePr>
          <p:cNvPr id="7" name="Tabella 6"/>
          <p:cNvGraphicFramePr>
            <a:graphicFrameLocks noGrp="1"/>
          </p:cNvGraphicFramePr>
          <p:nvPr/>
        </p:nvGraphicFramePr>
        <p:xfrm>
          <a:off x="395536" y="2420888"/>
          <a:ext cx="3793628" cy="4064007"/>
        </p:xfrm>
        <a:graphic>
          <a:graphicData uri="http://schemas.openxmlformats.org/drawingml/2006/table">
            <a:tbl>
              <a:tblPr/>
              <a:tblGrid>
                <a:gridCol w="348180"/>
                <a:gridCol w="1164003"/>
                <a:gridCol w="605282"/>
                <a:gridCol w="558721"/>
                <a:gridCol w="558721"/>
                <a:gridCol w="558721"/>
              </a:tblGrid>
              <a:tr h="353391">
                <a:tc>
                  <a:txBody>
                    <a:bodyPr/>
                    <a:lstStyle/>
                    <a:p>
                      <a:pPr>
                        <a:lnSpc>
                          <a:spcPct val="115000"/>
                        </a:lnSpc>
                        <a:spcAft>
                          <a:spcPts val="0"/>
                        </a:spcAft>
                      </a:pPr>
                      <a:r>
                        <a:rPr lang="it-IT" sz="1000" dirty="0" err="1" smtClean="0">
                          <a:solidFill>
                            <a:srgbClr val="000000"/>
                          </a:solidFill>
                          <a:latin typeface="Calibri"/>
                          <a:ea typeface="Times New Roman"/>
                          <a:cs typeface="Times New Roman"/>
                        </a:rPr>
                        <a:t>prog</a:t>
                      </a:r>
                      <a:endParaRPr lang="it-IT" sz="1000" dirty="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nSpc>
                          <a:spcPct val="115000"/>
                        </a:lnSpc>
                        <a:spcAft>
                          <a:spcPts val="0"/>
                        </a:spcAft>
                      </a:pPr>
                      <a:r>
                        <a:rPr lang="it-IT" sz="1000">
                          <a:solidFill>
                            <a:srgbClr val="000000"/>
                          </a:solidFill>
                          <a:latin typeface="Calibri"/>
                          <a:ea typeface="Times New Roman"/>
                          <a:cs typeface="Times New Roman"/>
                        </a:rPr>
                        <a:t>Regione/Provincia autonoma</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dirty="0" smtClean="0">
                          <a:solidFill>
                            <a:srgbClr val="000000"/>
                          </a:solidFill>
                          <a:latin typeface="Calibri"/>
                          <a:ea typeface="Times New Roman"/>
                          <a:cs typeface="Times New Roman"/>
                        </a:rPr>
                        <a:t>2009/10</a:t>
                      </a:r>
                      <a:endParaRPr lang="it-IT" sz="1000" dirty="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2011</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2012</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2013</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76696">
                <a:tc>
                  <a:txBody>
                    <a:bodyPr/>
                    <a:lstStyle/>
                    <a:p>
                      <a:pPr algn="r">
                        <a:lnSpc>
                          <a:spcPct val="115000"/>
                        </a:lnSpc>
                        <a:spcAft>
                          <a:spcPts val="0"/>
                        </a:spcAft>
                      </a:pPr>
                      <a:r>
                        <a:rPr lang="it-IT" sz="1000" dirty="0">
                          <a:solidFill>
                            <a:srgbClr val="000000"/>
                          </a:solidFill>
                          <a:latin typeface="Calibri"/>
                          <a:ea typeface="Times New Roman"/>
                          <a:cs typeface="Times New Roman"/>
                        </a:rPr>
                        <a:t>1</a:t>
                      </a:r>
                      <a:endParaRPr lang="it-IT" sz="1000" dirty="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nSpc>
                          <a:spcPct val="115000"/>
                        </a:lnSpc>
                        <a:spcAft>
                          <a:spcPts val="0"/>
                        </a:spcAft>
                      </a:pPr>
                      <a:r>
                        <a:rPr lang="it-IT" sz="1000">
                          <a:solidFill>
                            <a:srgbClr val="000000"/>
                          </a:solidFill>
                          <a:latin typeface="Calibri"/>
                          <a:ea typeface="Times New Roman"/>
                          <a:cs typeface="Times New Roman"/>
                        </a:rPr>
                        <a:t>Abruzzo</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dirty="0">
                          <a:solidFill>
                            <a:srgbClr val="000000"/>
                          </a:solidFill>
                          <a:latin typeface="Calibri"/>
                          <a:ea typeface="Times New Roman"/>
                          <a:cs typeface="Times New Roman"/>
                        </a:rPr>
                        <a:t>X</a:t>
                      </a:r>
                      <a:endParaRPr lang="it-IT" sz="1000" dirty="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dirty="0">
                          <a:solidFill>
                            <a:srgbClr val="000000"/>
                          </a:solidFill>
                          <a:latin typeface="Calibri"/>
                          <a:ea typeface="Times New Roman"/>
                          <a:cs typeface="Times New Roman"/>
                        </a:rPr>
                        <a:t> </a:t>
                      </a:r>
                      <a:endParaRPr lang="it-IT" sz="1000" dirty="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 </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76696">
                <a:tc>
                  <a:txBody>
                    <a:bodyPr/>
                    <a:lstStyle/>
                    <a:p>
                      <a:pPr algn="r">
                        <a:lnSpc>
                          <a:spcPct val="115000"/>
                        </a:lnSpc>
                        <a:spcAft>
                          <a:spcPts val="0"/>
                        </a:spcAft>
                      </a:pPr>
                      <a:r>
                        <a:rPr lang="it-IT" sz="1000" dirty="0">
                          <a:solidFill>
                            <a:srgbClr val="000000"/>
                          </a:solidFill>
                          <a:latin typeface="Calibri"/>
                          <a:ea typeface="Times New Roman"/>
                          <a:cs typeface="Times New Roman"/>
                        </a:rPr>
                        <a:t>2</a:t>
                      </a:r>
                      <a:endParaRPr lang="it-IT" sz="1000" dirty="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nSpc>
                          <a:spcPct val="115000"/>
                        </a:lnSpc>
                        <a:spcAft>
                          <a:spcPts val="0"/>
                        </a:spcAft>
                      </a:pPr>
                      <a:r>
                        <a:rPr lang="it-IT" sz="1000" dirty="0">
                          <a:solidFill>
                            <a:srgbClr val="000000"/>
                          </a:solidFill>
                          <a:latin typeface="Calibri"/>
                          <a:ea typeface="Times New Roman"/>
                          <a:cs typeface="Times New Roman"/>
                        </a:rPr>
                        <a:t>Basilicata</a:t>
                      </a:r>
                      <a:endParaRPr lang="it-IT" sz="1000" dirty="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76696">
                <a:tc>
                  <a:txBody>
                    <a:bodyPr/>
                    <a:lstStyle/>
                    <a:p>
                      <a:pPr algn="r">
                        <a:lnSpc>
                          <a:spcPct val="115000"/>
                        </a:lnSpc>
                        <a:spcAft>
                          <a:spcPts val="0"/>
                        </a:spcAft>
                      </a:pPr>
                      <a:r>
                        <a:rPr lang="it-IT" sz="1000">
                          <a:solidFill>
                            <a:srgbClr val="000000"/>
                          </a:solidFill>
                          <a:latin typeface="Calibri"/>
                          <a:ea typeface="Times New Roman"/>
                          <a:cs typeface="Times New Roman"/>
                        </a:rPr>
                        <a:t>3</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nSpc>
                          <a:spcPct val="115000"/>
                        </a:lnSpc>
                        <a:spcAft>
                          <a:spcPts val="0"/>
                        </a:spcAft>
                      </a:pPr>
                      <a:r>
                        <a:rPr lang="it-IT" sz="1000" dirty="0">
                          <a:solidFill>
                            <a:srgbClr val="000000"/>
                          </a:solidFill>
                          <a:latin typeface="Calibri"/>
                          <a:ea typeface="Times New Roman"/>
                          <a:cs typeface="Times New Roman"/>
                        </a:rPr>
                        <a:t>Calabria</a:t>
                      </a:r>
                      <a:endParaRPr lang="it-IT" sz="1000" dirty="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76696">
                <a:tc>
                  <a:txBody>
                    <a:bodyPr/>
                    <a:lstStyle/>
                    <a:p>
                      <a:pPr algn="r">
                        <a:lnSpc>
                          <a:spcPct val="115000"/>
                        </a:lnSpc>
                        <a:spcAft>
                          <a:spcPts val="0"/>
                        </a:spcAft>
                      </a:pPr>
                      <a:r>
                        <a:rPr lang="it-IT" sz="1000">
                          <a:solidFill>
                            <a:srgbClr val="000000"/>
                          </a:solidFill>
                          <a:latin typeface="Calibri"/>
                          <a:ea typeface="Times New Roman"/>
                          <a:cs typeface="Times New Roman"/>
                        </a:rPr>
                        <a:t>4</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nSpc>
                          <a:spcPct val="115000"/>
                        </a:lnSpc>
                        <a:spcAft>
                          <a:spcPts val="0"/>
                        </a:spcAft>
                      </a:pPr>
                      <a:r>
                        <a:rPr lang="it-IT" sz="1000" dirty="0">
                          <a:solidFill>
                            <a:srgbClr val="000000"/>
                          </a:solidFill>
                          <a:latin typeface="Calibri"/>
                          <a:ea typeface="Times New Roman"/>
                          <a:cs typeface="Times New Roman"/>
                        </a:rPr>
                        <a:t>Campania</a:t>
                      </a:r>
                      <a:endParaRPr lang="it-IT" sz="1000" dirty="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 </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76696">
                <a:tc>
                  <a:txBody>
                    <a:bodyPr/>
                    <a:lstStyle/>
                    <a:p>
                      <a:pPr algn="r">
                        <a:lnSpc>
                          <a:spcPct val="115000"/>
                        </a:lnSpc>
                        <a:spcAft>
                          <a:spcPts val="0"/>
                        </a:spcAft>
                      </a:pPr>
                      <a:r>
                        <a:rPr lang="it-IT" sz="1000">
                          <a:solidFill>
                            <a:srgbClr val="000000"/>
                          </a:solidFill>
                          <a:latin typeface="Calibri"/>
                          <a:ea typeface="Times New Roman"/>
                          <a:cs typeface="Times New Roman"/>
                        </a:rPr>
                        <a:t>5</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nSpc>
                          <a:spcPct val="115000"/>
                        </a:lnSpc>
                        <a:spcAft>
                          <a:spcPts val="0"/>
                        </a:spcAft>
                      </a:pPr>
                      <a:r>
                        <a:rPr lang="it-IT" sz="1000" dirty="0">
                          <a:solidFill>
                            <a:srgbClr val="000000"/>
                          </a:solidFill>
                          <a:latin typeface="Calibri"/>
                          <a:ea typeface="Times New Roman"/>
                          <a:cs typeface="Times New Roman"/>
                        </a:rPr>
                        <a:t>Emilia Romagna</a:t>
                      </a:r>
                      <a:endParaRPr lang="it-IT" sz="1000" dirty="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76696">
                <a:tc>
                  <a:txBody>
                    <a:bodyPr/>
                    <a:lstStyle/>
                    <a:p>
                      <a:pPr algn="r">
                        <a:lnSpc>
                          <a:spcPct val="115000"/>
                        </a:lnSpc>
                        <a:spcAft>
                          <a:spcPts val="0"/>
                        </a:spcAft>
                      </a:pPr>
                      <a:r>
                        <a:rPr lang="it-IT" sz="1000">
                          <a:solidFill>
                            <a:srgbClr val="000000"/>
                          </a:solidFill>
                          <a:latin typeface="Calibri"/>
                          <a:ea typeface="Times New Roman"/>
                          <a:cs typeface="Times New Roman"/>
                        </a:rPr>
                        <a:t>6</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nSpc>
                          <a:spcPct val="115000"/>
                        </a:lnSpc>
                        <a:spcAft>
                          <a:spcPts val="0"/>
                        </a:spcAft>
                      </a:pPr>
                      <a:r>
                        <a:rPr lang="it-IT" sz="1000" dirty="0">
                          <a:solidFill>
                            <a:srgbClr val="000000"/>
                          </a:solidFill>
                          <a:latin typeface="Calibri"/>
                          <a:ea typeface="Times New Roman"/>
                          <a:cs typeface="Times New Roman"/>
                        </a:rPr>
                        <a:t>Friuli Venezia Giulia</a:t>
                      </a:r>
                      <a:endParaRPr lang="it-IT" sz="1000" dirty="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76696">
                <a:tc>
                  <a:txBody>
                    <a:bodyPr/>
                    <a:lstStyle/>
                    <a:p>
                      <a:pPr algn="r">
                        <a:lnSpc>
                          <a:spcPct val="115000"/>
                        </a:lnSpc>
                        <a:spcAft>
                          <a:spcPts val="0"/>
                        </a:spcAft>
                      </a:pPr>
                      <a:r>
                        <a:rPr lang="it-IT" sz="1000">
                          <a:solidFill>
                            <a:srgbClr val="000000"/>
                          </a:solidFill>
                          <a:latin typeface="Calibri"/>
                          <a:ea typeface="Times New Roman"/>
                          <a:cs typeface="Times New Roman"/>
                        </a:rPr>
                        <a:t>7</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nSpc>
                          <a:spcPct val="115000"/>
                        </a:lnSpc>
                        <a:spcAft>
                          <a:spcPts val="0"/>
                        </a:spcAft>
                      </a:pPr>
                      <a:r>
                        <a:rPr lang="it-IT" sz="1000" dirty="0">
                          <a:solidFill>
                            <a:srgbClr val="000000"/>
                          </a:solidFill>
                          <a:latin typeface="Calibri"/>
                          <a:ea typeface="Times New Roman"/>
                          <a:cs typeface="Times New Roman"/>
                        </a:rPr>
                        <a:t>Lazio</a:t>
                      </a:r>
                      <a:endParaRPr lang="it-IT" sz="1000" dirty="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dirty="0">
                          <a:solidFill>
                            <a:srgbClr val="000000"/>
                          </a:solidFill>
                          <a:latin typeface="Calibri"/>
                          <a:ea typeface="Times New Roman"/>
                          <a:cs typeface="Times New Roman"/>
                        </a:rPr>
                        <a:t> </a:t>
                      </a:r>
                      <a:endParaRPr lang="it-IT" sz="1000" dirty="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76696">
                <a:tc>
                  <a:txBody>
                    <a:bodyPr/>
                    <a:lstStyle/>
                    <a:p>
                      <a:pPr algn="r">
                        <a:lnSpc>
                          <a:spcPct val="115000"/>
                        </a:lnSpc>
                        <a:spcAft>
                          <a:spcPts val="0"/>
                        </a:spcAft>
                      </a:pPr>
                      <a:r>
                        <a:rPr lang="it-IT" sz="1000">
                          <a:solidFill>
                            <a:srgbClr val="000000"/>
                          </a:solidFill>
                          <a:latin typeface="Calibri"/>
                          <a:ea typeface="Times New Roman"/>
                          <a:cs typeface="Times New Roman"/>
                        </a:rPr>
                        <a:t>8</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nSpc>
                          <a:spcPct val="115000"/>
                        </a:lnSpc>
                        <a:spcAft>
                          <a:spcPts val="0"/>
                        </a:spcAft>
                      </a:pPr>
                      <a:r>
                        <a:rPr lang="it-IT" sz="1000">
                          <a:solidFill>
                            <a:srgbClr val="000000"/>
                          </a:solidFill>
                          <a:latin typeface="Calibri"/>
                          <a:ea typeface="Times New Roman"/>
                          <a:cs typeface="Times New Roman"/>
                        </a:rPr>
                        <a:t>Liguria</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 </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76696">
                <a:tc>
                  <a:txBody>
                    <a:bodyPr/>
                    <a:lstStyle/>
                    <a:p>
                      <a:pPr algn="r">
                        <a:lnSpc>
                          <a:spcPct val="115000"/>
                        </a:lnSpc>
                        <a:spcAft>
                          <a:spcPts val="0"/>
                        </a:spcAft>
                      </a:pPr>
                      <a:r>
                        <a:rPr lang="it-IT" sz="1000">
                          <a:solidFill>
                            <a:srgbClr val="000000"/>
                          </a:solidFill>
                          <a:latin typeface="Calibri"/>
                          <a:ea typeface="Times New Roman"/>
                          <a:cs typeface="Times New Roman"/>
                        </a:rPr>
                        <a:t>9</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nSpc>
                          <a:spcPct val="115000"/>
                        </a:lnSpc>
                        <a:spcAft>
                          <a:spcPts val="0"/>
                        </a:spcAft>
                      </a:pPr>
                      <a:r>
                        <a:rPr lang="it-IT" sz="1000">
                          <a:solidFill>
                            <a:srgbClr val="000000"/>
                          </a:solidFill>
                          <a:latin typeface="Calibri"/>
                          <a:ea typeface="Times New Roman"/>
                          <a:cs typeface="Times New Roman"/>
                        </a:rPr>
                        <a:t>Lombardia</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76696">
                <a:tc>
                  <a:txBody>
                    <a:bodyPr/>
                    <a:lstStyle/>
                    <a:p>
                      <a:pPr algn="r">
                        <a:lnSpc>
                          <a:spcPct val="115000"/>
                        </a:lnSpc>
                        <a:spcAft>
                          <a:spcPts val="0"/>
                        </a:spcAft>
                      </a:pPr>
                      <a:r>
                        <a:rPr lang="it-IT" sz="1000">
                          <a:solidFill>
                            <a:srgbClr val="000000"/>
                          </a:solidFill>
                          <a:latin typeface="Calibri"/>
                          <a:ea typeface="Times New Roman"/>
                          <a:cs typeface="Times New Roman"/>
                        </a:rPr>
                        <a:t>10</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nSpc>
                          <a:spcPct val="115000"/>
                        </a:lnSpc>
                        <a:spcAft>
                          <a:spcPts val="0"/>
                        </a:spcAft>
                      </a:pPr>
                      <a:r>
                        <a:rPr lang="it-IT" sz="1000">
                          <a:solidFill>
                            <a:srgbClr val="000000"/>
                          </a:solidFill>
                          <a:latin typeface="Calibri"/>
                          <a:ea typeface="Times New Roman"/>
                          <a:cs typeface="Times New Roman"/>
                        </a:rPr>
                        <a:t>Marche</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76696">
                <a:tc>
                  <a:txBody>
                    <a:bodyPr/>
                    <a:lstStyle/>
                    <a:p>
                      <a:pPr algn="r">
                        <a:lnSpc>
                          <a:spcPct val="115000"/>
                        </a:lnSpc>
                        <a:spcAft>
                          <a:spcPts val="0"/>
                        </a:spcAft>
                      </a:pPr>
                      <a:r>
                        <a:rPr lang="it-IT" sz="1000">
                          <a:solidFill>
                            <a:srgbClr val="000000"/>
                          </a:solidFill>
                          <a:latin typeface="Calibri"/>
                          <a:ea typeface="Times New Roman"/>
                          <a:cs typeface="Times New Roman"/>
                        </a:rPr>
                        <a:t>11</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nSpc>
                          <a:spcPct val="115000"/>
                        </a:lnSpc>
                        <a:spcAft>
                          <a:spcPts val="0"/>
                        </a:spcAft>
                      </a:pPr>
                      <a:r>
                        <a:rPr lang="it-IT" sz="1000">
                          <a:solidFill>
                            <a:srgbClr val="000000"/>
                          </a:solidFill>
                          <a:latin typeface="Calibri"/>
                          <a:ea typeface="Times New Roman"/>
                          <a:cs typeface="Times New Roman"/>
                        </a:rPr>
                        <a:t>Molise</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 </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76696">
                <a:tc>
                  <a:txBody>
                    <a:bodyPr/>
                    <a:lstStyle/>
                    <a:p>
                      <a:pPr algn="r">
                        <a:lnSpc>
                          <a:spcPct val="115000"/>
                        </a:lnSpc>
                        <a:spcAft>
                          <a:spcPts val="0"/>
                        </a:spcAft>
                      </a:pPr>
                      <a:r>
                        <a:rPr lang="it-IT" sz="1000">
                          <a:solidFill>
                            <a:srgbClr val="000000"/>
                          </a:solidFill>
                          <a:latin typeface="Calibri"/>
                          <a:ea typeface="Times New Roman"/>
                          <a:cs typeface="Times New Roman"/>
                        </a:rPr>
                        <a:t>12</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nSpc>
                          <a:spcPct val="115000"/>
                        </a:lnSpc>
                        <a:spcAft>
                          <a:spcPts val="0"/>
                        </a:spcAft>
                      </a:pPr>
                      <a:r>
                        <a:rPr lang="it-IT" sz="1000">
                          <a:solidFill>
                            <a:srgbClr val="000000"/>
                          </a:solidFill>
                          <a:latin typeface="Calibri"/>
                          <a:ea typeface="Times New Roman"/>
                          <a:cs typeface="Times New Roman"/>
                        </a:rPr>
                        <a:t>Piemonte</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76696">
                <a:tc>
                  <a:txBody>
                    <a:bodyPr/>
                    <a:lstStyle/>
                    <a:p>
                      <a:pPr algn="r">
                        <a:lnSpc>
                          <a:spcPct val="115000"/>
                        </a:lnSpc>
                        <a:spcAft>
                          <a:spcPts val="0"/>
                        </a:spcAft>
                      </a:pPr>
                      <a:r>
                        <a:rPr lang="it-IT" sz="1000">
                          <a:solidFill>
                            <a:srgbClr val="000000"/>
                          </a:solidFill>
                          <a:latin typeface="Calibri"/>
                          <a:ea typeface="Times New Roman"/>
                          <a:cs typeface="Times New Roman"/>
                        </a:rPr>
                        <a:t>13</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nSpc>
                          <a:spcPct val="115000"/>
                        </a:lnSpc>
                        <a:spcAft>
                          <a:spcPts val="0"/>
                        </a:spcAft>
                      </a:pPr>
                      <a:r>
                        <a:rPr lang="it-IT" sz="1000">
                          <a:solidFill>
                            <a:srgbClr val="000000"/>
                          </a:solidFill>
                          <a:latin typeface="Calibri"/>
                          <a:ea typeface="Times New Roman"/>
                          <a:cs typeface="Times New Roman"/>
                        </a:rPr>
                        <a:t>Provincia di Bolzano</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 </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76696">
                <a:tc>
                  <a:txBody>
                    <a:bodyPr/>
                    <a:lstStyle/>
                    <a:p>
                      <a:pPr algn="r">
                        <a:lnSpc>
                          <a:spcPct val="115000"/>
                        </a:lnSpc>
                        <a:spcAft>
                          <a:spcPts val="0"/>
                        </a:spcAft>
                      </a:pPr>
                      <a:r>
                        <a:rPr lang="it-IT" sz="1000">
                          <a:solidFill>
                            <a:srgbClr val="000000"/>
                          </a:solidFill>
                          <a:latin typeface="Calibri"/>
                          <a:ea typeface="Times New Roman"/>
                          <a:cs typeface="Times New Roman"/>
                        </a:rPr>
                        <a:t>14</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nSpc>
                          <a:spcPct val="115000"/>
                        </a:lnSpc>
                        <a:spcAft>
                          <a:spcPts val="0"/>
                        </a:spcAft>
                      </a:pPr>
                      <a:r>
                        <a:rPr lang="it-IT" sz="1000">
                          <a:solidFill>
                            <a:srgbClr val="000000"/>
                          </a:solidFill>
                          <a:latin typeface="Calibri"/>
                          <a:ea typeface="Times New Roman"/>
                          <a:cs typeface="Times New Roman"/>
                        </a:rPr>
                        <a:t>Provincia di Trento</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76696">
                <a:tc>
                  <a:txBody>
                    <a:bodyPr/>
                    <a:lstStyle/>
                    <a:p>
                      <a:pPr algn="r">
                        <a:lnSpc>
                          <a:spcPct val="115000"/>
                        </a:lnSpc>
                        <a:spcAft>
                          <a:spcPts val="0"/>
                        </a:spcAft>
                      </a:pPr>
                      <a:r>
                        <a:rPr lang="it-IT" sz="1000">
                          <a:solidFill>
                            <a:srgbClr val="000000"/>
                          </a:solidFill>
                          <a:latin typeface="Calibri"/>
                          <a:ea typeface="Times New Roman"/>
                          <a:cs typeface="Times New Roman"/>
                        </a:rPr>
                        <a:t>15</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nSpc>
                          <a:spcPct val="115000"/>
                        </a:lnSpc>
                        <a:spcAft>
                          <a:spcPts val="0"/>
                        </a:spcAft>
                      </a:pPr>
                      <a:r>
                        <a:rPr lang="it-IT" sz="1000">
                          <a:solidFill>
                            <a:srgbClr val="000000"/>
                          </a:solidFill>
                          <a:latin typeface="Calibri"/>
                          <a:ea typeface="Times New Roman"/>
                          <a:cs typeface="Times New Roman"/>
                        </a:rPr>
                        <a:t>Puglia</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76696">
                <a:tc>
                  <a:txBody>
                    <a:bodyPr/>
                    <a:lstStyle/>
                    <a:p>
                      <a:pPr algn="r">
                        <a:lnSpc>
                          <a:spcPct val="115000"/>
                        </a:lnSpc>
                        <a:spcAft>
                          <a:spcPts val="0"/>
                        </a:spcAft>
                      </a:pPr>
                      <a:r>
                        <a:rPr lang="it-IT" sz="1000">
                          <a:solidFill>
                            <a:srgbClr val="000000"/>
                          </a:solidFill>
                          <a:latin typeface="Calibri"/>
                          <a:ea typeface="Times New Roman"/>
                          <a:cs typeface="Times New Roman"/>
                        </a:rPr>
                        <a:t>16</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nSpc>
                          <a:spcPct val="115000"/>
                        </a:lnSpc>
                        <a:spcAft>
                          <a:spcPts val="0"/>
                        </a:spcAft>
                      </a:pPr>
                      <a:r>
                        <a:rPr lang="it-IT" sz="1000">
                          <a:solidFill>
                            <a:srgbClr val="000000"/>
                          </a:solidFill>
                          <a:latin typeface="Calibri"/>
                          <a:ea typeface="Times New Roman"/>
                          <a:cs typeface="Times New Roman"/>
                        </a:rPr>
                        <a:t>Sardegna</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76696">
                <a:tc>
                  <a:txBody>
                    <a:bodyPr/>
                    <a:lstStyle/>
                    <a:p>
                      <a:pPr algn="r">
                        <a:lnSpc>
                          <a:spcPct val="115000"/>
                        </a:lnSpc>
                        <a:spcAft>
                          <a:spcPts val="0"/>
                        </a:spcAft>
                      </a:pPr>
                      <a:r>
                        <a:rPr lang="it-IT" sz="1000">
                          <a:solidFill>
                            <a:srgbClr val="000000"/>
                          </a:solidFill>
                          <a:latin typeface="Calibri"/>
                          <a:ea typeface="Times New Roman"/>
                          <a:cs typeface="Times New Roman"/>
                        </a:rPr>
                        <a:t>17</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nSpc>
                          <a:spcPct val="115000"/>
                        </a:lnSpc>
                        <a:spcAft>
                          <a:spcPts val="0"/>
                        </a:spcAft>
                      </a:pPr>
                      <a:r>
                        <a:rPr lang="it-IT" sz="1000">
                          <a:solidFill>
                            <a:srgbClr val="000000"/>
                          </a:solidFill>
                          <a:latin typeface="Calibri"/>
                          <a:ea typeface="Times New Roman"/>
                          <a:cs typeface="Times New Roman"/>
                        </a:rPr>
                        <a:t>Sicilia</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 </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 </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 </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76696">
                <a:tc>
                  <a:txBody>
                    <a:bodyPr/>
                    <a:lstStyle/>
                    <a:p>
                      <a:pPr algn="r">
                        <a:lnSpc>
                          <a:spcPct val="115000"/>
                        </a:lnSpc>
                        <a:spcAft>
                          <a:spcPts val="0"/>
                        </a:spcAft>
                      </a:pPr>
                      <a:r>
                        <a:rPr lang="it-IT" sz="1000">
                          <a:solidFill>
                            <a:srgbClr val="000000"/>
                          </a:solidFill>
                          <a:latin typeface="Calibri"/>
                          <a:ea typeface="Times New Roman"/>
                          <a:cs typeface="Times New Roman"/>
                        </a:rPr>
                        <a:t>18</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nSpc>
                          <a:spcPct val="115000"/>
                        </a:lnSpc>
                        <a:spcAft>
                          <a:spcPts val="0"/>
                        </a:spcAft>
                      </a:pPr>
                      <a:r>
                        <a:rPr lang="it-IT" sz="1000">
                          <a:solidFill>
                            <a:srgbClr val="000000"/>
                          </a:solidFill>
                          <a:latin typeface="Calibri"/>
                          <a:ea typeface="Times New Roman"/>
                          <a:cs typeface="Times New Roman"/>
                        </a:rPr>
                        <a:t>Toscana</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76696">
                <a:tc>
                  <a:txBody>
                    <a:bodyPr/>
                    <a:lstStyle/>
                    <a:p>
                      <a:pPr algn="r">
                        <a:lnSpc>
                          <a:spcPct val="115000"/>
                        </a:lnSpc>
                        <a:spcAft>
                          <a:spcPts val="0"/>
                        </a:spcAft>
                      </a:pPr>
                      <a:r>
                        <a:rPr lang="it-IT" sz="1000">
                          <a:solidFill>
                            <a:srgbClr val="000000"/>
                          </a:solidFill>
                          <a:latin typeface="Calibri"/>
                          <a:ea typeface="Times New Roman"/>
                          <a:cs typeface="Times New Roman"/>
                        </a:rPr>
                        <a:t>19</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nSpc>
                          <a:spcPct val="115000"/>
                        </a:lnSpc>
                        <a:spcAft>
                          <a:spcPts val="0"/>
                        </a:spcAft>
                      </a:pPr>
                      <a:r>
                        <a:rPr lang="it-IT" sz="1000">
                          <a:solidFill>
                            <a:srgbClr val="000000"/>
                          </a:solidFill>
                          <a:latin typeface="Calibri"/>
                          <a:ea typeface="Times New Roman"/>
                          <a:cs typeface="Times New Roman"/>
                        </a:rPr>
                        <a:t>Umbria</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76696">
                <a:tc>
                  <a:txBody>
                    <a:bodyPr/>
                    <a:lstStyle/>
                    <a:p>
                      <a:pPr algn="r">
                        <a:lnSpc>
                          <a:spcPct val="115000"/>
                        </a:lnSpc>
                        <a:spcAft>
                          <a:spcPts val="0"/>
                        </a:spcAft>
                      </a:pPr>
                      <a:r>
                        <a:rPr lang="it-IT" sz="1000">
                          <a:solidFill>
                            <a:srgbClr val="000000"/>
                          </a:solidFill>
                          <a:latin typeface="Calibri"/>
                          <a:ea typeface="Times New Roman"/>
                          <a:cs typeface="Times New Roman"/>
                        </a:rPr>
                        <a:t>20</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nSpc>
                          <a:spcPct val="115000"/>
                        </a:lnSpc>
                        <a:spcAft>
                          <a:spcPts val="0"/>
                        </a:spcAft>
                      </a:pPr>
                      <a:r>
                        <a:rPr lang="it-IT" sz="1000">
                          <a:solidFill>
                            <a:srgbClr val="000000"/>
                          </a:solidFill>
                          <a:latin typeface="Calibri"/>
                          <a:ea typeface="Times New Roman"/>
                          <a:cs typeface="Times New Roman"/>
                        </a:rPr>
                        <a:t>Valle d'Aosta</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176696">
                <a:tc>
                  <a:txBody>
                    <a:bodyPr/>
                    <a:lstStyle/>
                    <a:p>
                      <a:pPr algn="r">
                        <a:lnSpc>
                          <a:spcPct val="115000"/>
                        </a:lnSpc>
                        <a:spcAft>
                          <a:spcPts val="0"/>
                        </a:spcAft>
                      </a:pPr>
                      <a:r>
                        <a:rPr lang="it-IT" sz="1000">
                          <a:solidFill>
                            <a:srgbClr val="000000"/>
                          </a:solidFill>
                          <a:latin typeface="Calibri"/>
                          <a:ea typeface="Times New Roman"/>
                          <a:cs typeface="Times New Roman"/>
                        </a:rPr>
                        <a:t>21</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nSpc>
                          <a:spcPct val="115000"/>
                        </a:lnSpc>
                        <a:spcAft>
                          <a:spcPts val="0"/>
                        </a:spcAft>
                      </a:pPr>
                      <a:r>
                        <a:rPr lang="it-IT" sz="1000">
                          <a:solidFill>
                            <a:srgbClr val="000000"/>
                          </a:solidFill>
                          <a:latin typeface="Calibri"/>
                          <a:ea typeface="Times New Roman"/>
                          <a:cs typeface="Times New Roman"/>
                        </a:rPr>
                        <a:t>Veneto</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a:solidFill>
                            <a:srgbClr val="000000"/>
                          </a:solidFill>
                          <a:latin typeface="Calibri"/>
                          <a:ea typeface="Times New Roman"/>
                          <a:cs typeface="Times New Roman"/>
                        </a:rPr>
                        <a:t>X</a:t>
                      </a:r>
                      <a:endParaRPr lang="it-IT" sz="100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000" dirty="0">
                          <a:solidFill>
                            <a:srgbClr val="000000"/>
                          </a:solidFill>
                          <a:latin typeface="Calibri"/>
                          <a:ea typeface="Times New Roman"/>
                          <a:cs typeface="Times New Roman"/>
                        </a:rPr>
                        <a:t>X</a:t>
                      </a:r>
                      <a:endParaRPr lang="it-IT" sz="1000" dirty="0">
                        <a:latin typeface="Calibri"/>
                        <a:ea typeface="Calibri"/>
                        <a:cs typeface="Times New Roman"/>
                      </a:endParaRPr>
                    </a:p>
                  </a:txBody>
                  <a:tcPr marL="40740" marR="4074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bl>
          </a:graphicData>
        </a:graphic>
      </p:graphicFrame>
      <p:graphicFrame>
        <p:nvGraphicFramePr>
          <p:cNvPr id="9" name="Grafico 8"/>
          <p:cNvGraphicFramePr/>
          <p:nvPr/>
        </p:nvGraphicFramePr>
        <p:xfrm>
          <a:off x="4355976" y="3068960"/>
          <a:ext cx="4200467" cy="252028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19872" y="0"/>
            <a:ext cx="5724128" cy="620688"/>
          </a:xfrm>
          <a:ln>
            <a:solidFill>
              <a:schemeClr val="tx1"/>
            </a:solidFill>
          </a:ln>
        </p:spPr>
        <p:txBody>
          <a:bodyPr>
            <a:normAutofit fontScale="90000"/>
          </a:bodyPr>
          <a:lstStyle/>
          <a:p>
            <a:r>
              <a:rPr lang="it-IT" sz="1600" dirty="0" smtClean="0">
                <a:solidFill>
                  <a:schemeClr val="tx1"/>
                </a:solidFill>
              </a:rPr>
              <a:t/>
            </a:r>
            <a:br>
              <a:rPr lang="it-IT" sz="1600" dirty="0" smtClean="0">
                <a:solidFill>
                  <a:schemeClr val="tx1"/>
                </a:solidFill>
              </a:rPr>
            </a:br>
            <a:r>
              <a:rPr lang="it-IT" sz="1600" dirty="0"/>
              <a:t/>
            </a:r>
            <a:br>
              <a:rPr lang="it-IT" sz="1600" dirty="0"/>
            </a:br>
            <a:r>
              <a:rPr lang="it-IT" sz="1600" dirty="0" smtClean="0">
                <a:solidFill>
                  <a:schemeClr val="tx1"/>
                </a:solidFill>
              </a:rPr>
              <a:t>Il ruolo della VAS quale strumento di indirizzo e supporto alle scelte di pianificazione</a:t>
            </a:r>
            <a:r>
              <a:rPr lang="it-IT" dirty="0" smtClean="0">
                <a:solidFill>
                  <a:schemeClr val="tx1"/>
                </a:solidFill>
              </a:rPr>
              <a:t/>
            </a:r>
            <a:br>
              <a:rPr lang="it-IT" dirty="0" smtClean="0">
                <a:solidFill>
                  <a:schemeClr val="tx1"/>
                </a:solidFill>
              </a:rPr>
            </a:br>
            <a:endParaRPr lang="it-IT" dirty="0"/>
          </a:p>
        </p:txBody>
      </p:sp>
      <p:sp>
        <p:nvSpPr>
          <p:cNvPr id="3" name="Segnaposto contenuto 2"/>
          <p:cNvSpPr>
            <a:spLocks noGrp="1"/>
          </p:cNvSpPr>
          <p:nvPr>
            <p:ph idx="1"/>
          </p:nvPr>
        </p:nvSpPr>
        <p:spPr>
          <a:xfrm>
            <a:off x="395536" y="908720"/>
            <a:ext cx="8229600" cy="720080"/>
          </a:xfrm>
        </p:spPr>
        <p:txBody>
          <a:bodyPr/>
          <a:lstStyle/>
          <a:p>
            <a:pPr algn="ctr">
              <a:buNone/>
            </a:pPr>
            <a:r>
              <a:rPr lang="it-IT" sz="2800" b="1" dirty="0"/>
              <a:t>Il monitoraggio dell’attuazione della VAS in Italia.</a:t>
            </a:r>
            <a:endParaRPr lang="it-IT" sz="2800" dirty="0"/>
          </a:p>
          <a:p>
            <a:pPr algn="ctr">
              <a:buNone/>
            </a:pPr>
            <a:endParaRPr lang="it-IT" dirty="0"/>
          </a:p>
        </p:txBody>
      </p:sp>
      <p:pic>
        <p:nvPicPr>
          <p:cNvPr id="4" name="Immagine 3" descr="head.jpg"/>
          <p:cNvPicPr>
            <a:picLocks noChangeAspect="1"/>
          </p:cNvPicPr>
          <p:nvPr/>
        </p:nvPicPr>
        <p:blipFill>
          <a:blip r:embed="rId3" cstate="print"/>
          <a:stretch>
            <a:fillRect/>
          </a:stretch>
        </p:blipFill>
        <p:spPr>
          <a:xfrm>
            <a:off x="0" y="1"/>
            <a:ext cx="3419872" cy="606462"/>
          </a:xfrm>
          <a:prstGeom prst="rect">
            <a:avLst/>
          </a:prstGeom>
        </p:spPr>
      </p:pic>
      <p:sp>
        <p:nvSpPr>
          <p:cNvPr id="5" name="CasellaDiTesto 4"/>
          <p:cNvSpPr txBox="1"/>
          <p:nvPr/>
        </p:nvSpPr>
        <p:spPr>
          <a:xfrm>
            <a:off x="1403648" y="1916832"/>
            <a:ext cx="6624736" cy="369332"/>
          </a:xfrm>
          <a:prstGeom prst="rect">
            <a:avLst/>
          </a:prstGeom>
          <a:noFill/>
        </p:spPr>
        <p:txBody>
          <a:bodyPr wrap="square" rtlCol="0">
            <a:spAutoFit/>
          </a:bodyPr>
          <a:lstStyle/>
          <a:p>
            <a:pPr algn="ctr"/>
            <a:r>
              <a:rPr lang="it-IT" dirty="0" smtClean="0"/>
              <a:t>Procedure di VAS a livello regionale</a:t>
            </a:r>
            <a:endParaRPr lang="it-IT" dirty="0"/>
          </a:p>
        </p:txBody>
      </p:sp>
      <p:graphicFrame>
        <p:nvGraphicFramePr>
          <p:cNvPr id="10" name="Grafico 9"/>
          <p:cNvGraphicFramePr>
            <a:graphicFrameLocks/>
          </p:cNvGraphicFramePr>
          <p:nvPr>
            <p:extLst>
              <p:ext uri="{D42A27DB-BD31-4B8C-83A1-F6EECF244321}">
                <p14:modId xmlns:p14="http://schemas.microsoft.com/office/powerpoint/2010/main" val="2334191418"/>
              </p:ext>
            </p:extLst>
          </p:nvPr>
        </p:nvGraphicFramePr>
        <p:xfrm>
          <a:off x="144016" y="2996952"/>
          <a:ext cx="4355976"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Grafico 10"/>
          <p:cNvGraphicFramePr>
            <a:graphicFrameLocks/>
          </p:cNvGraphicFramePr>
          <p:nvPr>
            <p:extLst>
              <p:ext uri="{D42A27DB-BD31-4B8C-83A1-F6EECF244321}">
                <p14:modId xmlns:p14="http://schemas.microsoft.com/office/powerpoint/2010/main" val="2424911263"/>
              </p:ext>
            </p:extLst>
          </p:nvPr>
        </p:nvGraphicFramePr>
        <p:xfrm>
          <a:off x="4644008" y="2996952"/>
          <a:ext cx="4427984" cy="2736304"/>
        </p:xfrm>
        <a:graphic>
          <a:graphicData uri="http://schemas.openxmlformats.org/drawingml/2006/chart">
            <c:chart xmlns:c="http://schemas.openxmlformats.org/drawingml/2006/chart" xmlns:r="http://schemas.openxmlformats.org/officeDocument/2006/relationships" r:id="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419872" y="0"/>
            <a:ext cx="5724128" cy="620688"/>
          </a:xfrm>
          <a:ln>
            <a:solidFill>
              <a:schemeClr val="tx1"/>
            </a:solidFill>
          </a:ln>
        </p:spPr>
        <p:txBody>
          <a:bodyPr>
            <a:normAutofit fontScale="90000"/>
          </a:bodyPr>
          <a:lstStyle/>
          <a:p>
            <a:r>
              <a:rPr lang="it-IT" sz="1600" dirty="0" smtClean="0">
                <a:solidFill>
                  <a:schemeClr val="tx1"/>
                </a:solidFill>
              </a:rPr>
              <a:t/>
            </a:r>
            <a:br>
              <a:rPr lang="it-IT" sz="1600" dirty="0" smtClean="0">
                <a:solidFill>
                  <a:schemeClr val="tx1"/>
                </a:solidFill>
              </a:rPr>
            </a:br>
            <a:r>
              <a:rPr lang="it-IT" sz="1600" dirty="0"/>
              <a:t/>
            </a:r>
            <a:br>
              <a:rPr lang="it-IT" sz="1600" dirty="0"/>
            </a:br>
            <a:r>
              <a:rPr lang="it-IT" sz="1600" dirty="0" smtClean="0">
                <a:solidFill>
                  <a:schemeClr val="tx1"/>
                </a:solidFill>
              </a:rPr>
              <a:t>Il ruolo della VAS quale strumento di indirizzo e supporto alle scelte di pianificazione</a:t>
            </a:r>
            <a:r>
              <a:rPr lang="it-IT" dirty="0" smtClean="0">
                <a:solidFill>
                  <a:schemeClr val="tx1"/>
                </a:solidFill>
              </a:rPr>
              <a:t/>
            </a:r>
            <a:br>
              <a:rPr lang="it-IT" dirty="0" smtClean="0">
                <a:solidFill>
                  <a:schemeClr val="tx1"/>
                </a:solidFill>
              </a:rPr>
            </a:br>
            <a:endParaRPr lang="it-IT" dirty="0"/>
          </a:p>
        </p:txBody>
      </p:sp>
      <p:sp>
        <p:nvSpPr>
          <p:cNvPr id="3" name="Segnaposto contenuto 2"/>
          <p:cNvSpPr>
            <a:spLocks noGrp="1"/>
          </p:cNvSpPr>
          <p:nvPr>
            <p:ph idx="1"/>
          </p:nvPr>
        </p:nvSpPr>
        <p:spPr>
          <a:xfrm>
            <a:off x="395536" y="908720"/>
            <a:ext cx="8229600" cy="720080"/>
          </a:xfrm>
        </p:spPr>
        <p:txBody>
          <a:bodyPr/>
          <a:lstStyle/>
          <a:p>
            <a:pPr algn="ctr">
              <a:buNone/>
            </a:pPr>
            <a:r>
              <a:rPr lang="it-IT" sz="2800" b="1" dirty="0"/>
              <a:t>Il monitoraggio dell’attuazione della VAS in Italia.</a:t>
            </a:r>
            <a:endParaRPr lang="it-IT" sz="2800" dirty="0"/>
          </a:p>
          <a:p>
            <a:pPr algn="ctr">
              <a:buNone/>
            </a:pPr>
            <a:endParaRPr lang="it-IT" dirty="0"/>
          </a:p>
        </p:txBody>
      </p:sp>
      <p:pic>
        <p:nvPicPr>
          <p:cNvPr id="4" name="Immagine 3" descr="head.jpg"/>
          <p:cNvPicPr>
            <a:picLocks noChangeAspect="1"/>
          </p:cNvPicPr>
          <p:nvPr/>
        </p:nvPicPr>
        <p:blipFill>
          <a:blip r:embed="rId3" cstate="print"/>
          <a:stretch>
            <a:fillRect/>
          </a:stretch>
        </p:blipFill>
        <p:spPr>
          <a:xfrm>
            <a:off x="0" y="1"/>
            <a:ext cx="3419872" cy="606462"/>
          </a:xfrm>
          <a:prstGeom prst="rect">
            <a:avLst/>
          </a:prstGeom>
        </p:spPr>
      </p:pic>
      <p:sp>
        <p:nvSpPr>
          <p:cNvPr id="5" name="CasellaDiTesto 4"/>
          <p:cNvSpPr txBox="1"/>
          <p:nvPr/>
        </p:nvSpPr>
        <p:spPr>
          <a:xfrm>
            <a:off x="1403648" y="1916832"/>
            <a:ext cx="6624736" cy="369332"/>
          </a:xfrm>
          <a:prstGeom prst="rect">
            <a:avLst/>
          </a:prstGeom>
          <a:noFill/>
        </p:spPr>
        <p:txBody>
          <a:bodyPr wrap="square" rtlCol="0">
            <a:spAutoFit/>
          </a:bodyPr>
          <a:lstStyle/>
          <a:p>
            <a:pPr algn="ctr"/>
            <a:r>
              <a:rPr lang="it-IT" dirty="0"/>
              <a:t>La partecipazione del MATTM alle procedure regionali</a:t>
            </a:r>
          </a:p>
        </p:txBody>
      </p:sp>
      <p:graphicFrame>
        <p:nvGraphicFramePr>
          <p:cNvPr id="11" name="Grafico 10"/>
          <p:cNvGraphicFramePr/>
          <p:nvPr/>
        </p:nvGraphicFramePr>
        <p:xfrm>
          <a:off x="3923928" y="3068960"/>
          <a:ext cx="4572000" cy="27432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2" name="Tabella 11"/>
          <p:cNvGraphicFramePr>
            <a:graphicFrameLocks noGrp="1"/>
          </p:cNvGraphicFramePr>
          <p:nvPr/>
        </p:nvGraphicFramePr>
        <p:xfrm>
          <a:off x="899592" y="3068960"/>
          <a:ext cx="2491278" cy="1840230"/>
        </p:xfrm>
        <a:graphic>
          <a:graphicData uri="http://schemas.openxmlformats.org/drawingml/2006/table">
            <a:tbl>
              <a:tblPr/>
              <a:tblGrid>
                <a:gridCol w="872485"/>
                <a:gridCol w="1618793"/>
              </a:tblGrid>
              <a:tr h="771514">
                <a:tc>
                  <a:txBody>
                    <a:bodyPr/>
                    <a:lstStyle/>
                    <a:p>
                      <a:pPr algn="ctr">
                        <a:lnSpc>
                          <a:spcPct val="115000"/>
                        </a:lnSpc>
                        <a:spcAft>
                          <a:spcPts val="0"/>
                        </a:spcAft>
                      </a:pPr>
                      <a:r>
                        <a:rPr lang="it-IT" sz="1500" dirty="0">
                          <a:latin typeface="Calibri"/>
                          <a:ea typeface="Calibri"/>
                          <a:cs typeface="Times New Roman"/>
                        </a:rPr>
                        <a:t>anno</a:t>
                      </a:r>
                    </a:p>
                  </a:txBody>
                  <a:tcPr marL="91484" marR="914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nSpc>
                          <a:spcPct val="115000"/>
                        </a:lnSpc>
                        <a:spcAft>
                          <a:spcPts val="0"/>
                        </a:spcAft>
                      </a:pPr>
                      <a:r>
                        <a:rPr lang="it-IT" sz="1500" dirty="0">
                          <a:latin typeface="Calibri"/>
                          <a:ea typeface="Calibri"/>
                          <a:cs typeface="Times New Roman"/>
                        </a:rPr>
                        <a:t>n. consultazione a cui il GTI ha partecipato</a:t>
                      </a:r>
                    </a:p>
                  </a:txBody>
                  <a:tcPr marL="91484" marR="914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257171">
                <a:tc>
                  <a:txBody>
                    <a:bodyPr/>
                    <a:lstStyle/>
                    <a:p>
                      <a:pPr algn="ctr">
                        <a:lnSpc>
                          <a:spcPct val="115000"/>
                        </a:lnSpc>
                        <a:spcAft>
                          <a:spcPts val="0"/>
                        </a:spcAft>
                      </a:pPr>
                      <a:r>
                        <a:rPr lang="it-IT" sz="1500">
                          <a:latin typeface="Calibri"/>
                          <a:ea typeface="Calibri"/>
                          <a:cs typeface="Times New Roman"/>
                        </a:rPr>
                        <a:t>2011</a:t>
                      </a:r>
                    </a:p>
                  </a:txBody>
                  <a:tcPr marL="91484" marR="914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500">
                          <a:latin typeface="Calibri"/>
                          <a:ea typeface="Calibri"/>
                          <a:cs typeface="Times New Roman"/>
                        </a:rPr>
                        <a:t>10</a:t>
                      </a:r>
                    </a:p>
                  </a:txBody>
                  <a:tcPr marL="91484" marR="914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257171">
                <a:tc>
                  <a:txBody>
                    <a:bodyPr/>
                    <a:lstStyle/>
                    <a:p>
                      <a:pPr algn="ctr">
                        <a:lnSpc>
                          <a:spcPct val="115000"/>
                        </a:lnSpc>
                        <a:spcAft>
                          <a:spcPts val="0"/>
                        </a:spcAft>
                      </a:pPr>
                      <a:r>
                        <a:rPr lang="it-IT" sz="1500">
                          <a:latin typeface="Calibri"/>
                          <a:ea typeface="Calibri"/>
                          <a:cs typeface="Times New Roman"/>
                        </a:rPr>
                        <a:t>2012</a:t>
                      </a:r>
                    </a:p>
                  </a:txBody>
                  <a:tcPr marL="91484" marR="914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500">
                          <a:latin typeface="Calibri"/>
                          <a:ea typeface="Calibri"/>
                          <a:cs typeface="Times New Roman"/>
                        </a:rPr>
                        <a:t>11</a:t>
                      </a:r>
                    </a:p>
                  </a:txBody>
                  <a:tcPr marL="91484" marR="914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257171">
                <a:tc>
                  <a:txBody>
                    <a:bodyPr/>
                    <a:lstStyle/>
                    <a:p>
                      <a:pPr algn="ctr">
                        <a:lnSpc>
                          <a:spcPct val="115000"/>
                        </a:lnSpc>
                        <a:spcAft>
                          <a:spcPts val="0"/>
                        </a:spcAft>
                      </a:pPr>
                      <a:r>
                        <a:rPr lang="it-IT" sz="1500">
                          <a:latin typeface="Calibri"/>
                          <a:ea typeface="Calibri"/>
                          <a:cs typeface="Times New Roman"/>
                        </a:rPr>
                        <a:t>2013</a:t>
                      </a:r>
                    </a:p>
                  </a:txBody>
                  <a:tcPr marL="91484" marR="914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500">
                          <a:latin typeface="Calibri"/>
                          <a:ea typeface="Calibri"/>
                          <a:cs typeface="Times New Roman"/>
                        </a:rPr>
                        <a:t>20</a:t>
                      </a:r>
                    </a:p>
                  </a:txBody>
                  <a:tcPr marL="91484" marR="914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r h="257171">
                <a:tc>
                  <a:txBody>
                    <a:bodyPr/>
                    <a:lstStyle/>
                    <a:p>
                      <a:pPr algn="ctr">
                        <a:lnSpc>
                          <a:spcPct val="115000"/>
                        </a:lnSpc>
                        <a:spcAft>
                          <a:spcPts val="0"/>
                        </a:spcAft>
                      </a:pPr>
                      <a:r>
                        <a:rPr lang="it-IT" sz="1500">
                          <a:latin typeface="Calibri"/>
                          <a:ea typeface="Calibri"/>
                          <a:cs typeface="Times New Roman"/>
                        </a:rPr>
                        <a:t>2014</a:t>
                      </a:r>
                    </a:p>
                  </a:txBody>
                  <a:tcPr marL="91484" marR="914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c>
                  <a:txBody>
                    <a:bodyPr/>
                    <a:lstStyle/>
                    <a:p>
                      <a:pPr algn="ctr">
                        <a:lnSpc>
                          <a:spcPct val="115000"/>
                        </a:lnSpc>
                        <a:spcAft>
                          <a:spcPts val="0"/>
                        </a:spcAft>
                      </a:pPr>
                      <a:r>
                        <a:rPr lang="it-IT" sz="1500" dirty="0">
                          <a:latin typeface="Calibri"/>
                          <a:ea typeface="Calibri"/>
                          <a:cs typeface="Times New Roman"/>
                        </a:rPr>
                        <a:t>33</a:t>
                      </a:r>
                    </a:p>
                  </a:txBody>
                  <a:tcPr marL="91484" marR="9148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gradFill>
                      <a:gsLst>
                        <a:gs pos="0">
                          <a:srgbClr val="4F81BD">
                            <a:tint val="66000"/>
                            <a:satMod val="160000"/>
                          </a:srgbClr>
                        </a:gs>
                        <a:gs pos="50000">
                          <a:srgbClr val="4F81BD">
                            <a:tint val="44500"/>
                            <a:satMod val="160000"/>
                          </a:srgbClr>
                        </a:gs>
                        <a:gs pos="100000">
                          <a:srgbClr val="4F81BD">
                            <a:tint val="23500"/>
                            <a:satMod val="160000"/>
                          </a:srgbClr>
                        </a:gs>
                      </a:gsLst>
                      <a:lin ang="5400000" scaled="0"/>
                    </a:gra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TotalTime>
  <Words>2523</Words>
  <Application>Microsoft Office PowerPoint</Application>
  <PresentationFormat>Presentazione su schermo (4:3)</PresentationFormat>
  <Paragraphs>693</Paragraphs>
  <Slides>28</Slides>
  <Notes>28</Notes>
  <HiddenSlides>0</HiddenSlides>
  <MMClips>0</MMClips>
  <ScaleCrop>false</ScaleCrop>
  <HeadingPairs>
    <vt:vector size="6" baseType="variant">
      <vt:variant>
        <vt:lpstr>Caratteri utilizzati</vt:lpstr>
      </vt:variant>
      <vt:variant>
        <vt:i4>9</vt:i4>
      </vt:variant>
      <vt:variant>
        <vt:lpstr>Tema</vt:lpstr>
      </vt:variant>
      <vt:variant>
        <vt:i4>1</vt:i4>
      </vt:variant>
      <vt:variant>
        <vt:lpstr>Titoli diapositive</vt:lpstr>
      </vt:variant>
      <vt:variant>
        <vt:i4>28</vt:i4>
      </vt:variant>
    </vt:vector>
  </HeadingPairs>
  <TitlesOfParts>
    <vt:vector size="38" baseType="lpstr">
      <vt:lpstr>Arial</vt:lpstr>
      <vt:lpstr>Calibri</vt:lpstr>
      <vt:lpstr>CourierPS</vt:lpstr>
      <vt:lpstr>Gill Sans</vt:lpstr>
      <vt:lpstr>Gill Sans MT</vt:lpstr>
      <vt:lpstr>Tahoma</vt:lpstr>
      <vt:lpstr>Times New Roman</vt:lpstr>
      <vt:lpstr>Verdana</vt:lpstr>
      <vt:lpstr>Wingdings</vt:lpstr>
      <vt:lpstr>Tema di Office</vt:lpstr>
      <vt:lpstr>La centralità del processo di VAS nella pianificazione delle Aree Protette Regionali</vt:lpstr>
      <vt:lpstr>  Il ruolo della VAS quale strumento di indirizzo e supporto alle scelte di pianificazione </vt:lpstr>
      <vt:lpstr>  Il ruolo della VAS quale strumento di indirizzo e supporto alle scelte di pianificazione </vt:lpstr>
      <vt:lpstr>  Il ruolo della VAS quale strumento di indirizzo e supporto alle scelte di pianificazione </vt:lpstr>
      <vt:lpstr>  Il ruolo della VAS quale strumento di indirizzo e supporto alle scelte di pianificazione </vt:lpstr>
      <vt:lpstr>  Il ruolo della VAS quale strumento di indirizzo e supporto alle scelte di pianificazione </vt:lpstr>
      <vt:lpstr>  Il ruolo della VAS quale strumento di indirizzo e supporto alle scelte di pianificazione </vt:lpstr>
      <vt:lpstr>  Il ruolo della VAS quale strumento di indirizzo e supporto alle scelte di pianificazione </vt:lpstr>
      <vt:lpstr>  Il ruolo della VAS quale strumento di indirizzo e supporto alle scelte di pianificazione </vt:lpstr>
      <vt:lpstr>  Il ruolo della VAS quale strumento di indirizzo e supporto alle scelte di pianificazione </vt:lpstr>
      <vt:lpstr>  Il ruolo della VAS quale strumento di indirizzo e supporto alle scelte di pianificazione </vt:lpstr>
      <vt:lpstr>  Il ruolo della VAS quale strumento di indirizzo e supporto alle scelte di pianificazione </vt:lpstr>
      <vt:lpstr>  Il ruolo della VAS quale strumento di indirizzo e supporto alle scelte di pianificazione </vt:lpstr>
      <vt:lpstr>  Il ruolo della VAS quale strumento di indirizzo e supporto alle scelte di pianificazione </vt:lpstr>
      <vt:lpstr>  Il ruolo della VAS quale strumento di indirizzo e supporto alle scelte di pianificazione </vt:lpstr>
      <vt:lpstr>  Il ruolo della VAS quale strumento di indirizzo e supporto alle scelte di pianificazione </vt:lpstr>
      <vt:lpstr>  Il ruolo della VAS quale strumento di indirizzo e supporto alle scelte di pianificazione </vt:lpstr>
      <vt:lpstr>  Il ruolo della VAS quale strumento di indirizzo e supporto alle scelte di pianificazione </vt:lpstr>
      <vt:lpstr>Presentazione standard di PowerPoint</vt:lpstr>
      <vt:lpstr>  Il ruolo della VAS quale strumento di indirizzo e supporto alle scelte di pianificazione </vt:lpstr>
      <vt:lpstr>  Il ruolo della VAS quale strumento di indirizzo e supporto alle scelte di pianificazione </vt:lpstr>
      <vt:lpstr>  Il ruolo della VAS quale strumento di indirizzo e supporto alle scelte di pianificazione </vt:lpstr>
      <vt:lpstr>  Il ruolo della VAS quale strumento di indirizzo e supporto alle scelte di pianificazione </vt:lpstr>
      <vt:lpstr>  Il ruolo della VAS quale strumento di indirizzo e supporto alle scelte di pianificazione </vt:lpstr>
      <vt:lpstr>  Il ruolo della VAS quale strumento di indirizzo e supporto alle scelte di pianificazione </vt:lpstr>
      <vt:lpstr>  Il ruolo della VAS quale strumento di indirizzo e supporto alle scelte di pianificazione </vt:lpstr>
      <vt:lpstr>  Il ruolo della VAS quale strumento di indirizzo e supporto alle scelte di pianificazione </vt:lpstr>
      <vt:lpstr>  Il ruolo della VAS quale strumento di indirizzo e supporto alle scelte di pianificazione </vt:lpstr>
    </vt:vector>
  </TitlesOfParts>
  <Company>MATT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centralità del processo di VAS nella pianificazione delle Aree Protette Regionali</dc:title>
  <dc:creator>BoccardiPLA</dc:creator>
  <cp:lastModifiedBy>Silvia Montinaro</cp:lastModifiedBy>
  <cp:revision>125</cp:revision>
  <dcterms:created xsi:type="dcterms:W3CDTF">2015-06-12T08:34:44Z</dcterms:created>
  <dcterms:modified xsi:type="dcterms:W3CDTF">2015-06-25T10:49:28Z</dcterms:modified>
</cp:coreProperties>
</file>