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6004500"/>
  <p:notesSz cx="6858000" cy="9144000"/>
  <p:defaultTextStyle>
    <a:defPPr>
      <a:defRPr lang="it-IT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33" autoAdjust="0"/>
  </p:normalViewPr>
  <p:slideViewPr>
    <p:cSldViewPr>
      <p:cViewPr>
        <p:scale>
          <a:sx n="40" d="100"/>
          <a:sy n="40" d="100"/>
        </p:scale>
        <p:origin x="1656" y="54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erto.sorace\OneDrive%20-%20ISPRA\Documenti\alberto\copia\PUBLI\ATTI\Convegno%20Varese\Picchi\Picchi%20Lamone%2031.03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erto.sorace\OneDrive%20-%20ISPRA\Documenti\alberto\copia\PUBLI\ATTI\Convegno%20Varese\Picchi\Picchi%20Lamone%2031.03.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erto.sorace\OneDrive%20-%20ISPRA\Documenti\alberto\copia\PUBLI\ATTI\Convegno%20Varese\Picchi\Picchi%20Lamone%2024.02.20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berto.sorace\OneDrive%20-%20ISPRA\Documenti\alberto\copia\PUBLI\ATTI\Convegno%20Varese\Picchi\Picchi%20Lamone%2024.02.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sz="1600" b="1" i="0" u="none" strike="noStrike" baseline="0">
                <a:effectLst/>
              </a:rPr>
              <a:t>D</a:t>
            </a:r>
            <a:r>
              <a:rPr lang="it-IT" sz="1600" b="1" i="1" u="none" strike="noStrike" baseline="0">
                <a:effectLst/>
              </a:rPr>
              <a:t>endrocopos major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8764094593111226E-2"/>
          <c:y val="0.48094387755102042"/>
          <c:w val="0.94344614950475203"/>
          <c:h val="0.36229973485457173"/>
        </c:manualLayout>
      </c:layout>
      <c:lineChart>
        <c:grouping val="standard"/>
        <c:varyColors val="0"/>
        <c:ser>
          <c:idx val="2"/>
          <c:order val="2"/>
          <c:tx>
            <c:strRef>
              <c:f>'Riepilogo mensile C- S'!$A$7</c:f>
              <c:strCache>
                <c:ptCount val="1"/>
                <c:pt idx="0">
                  <c:v>2011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S'!$B$7:$E$7</c:f>
              <c:numCache>
                <c:formatCode>General</c:formatCode>
                <c:ptCount val="4"/>
                <c:pt idx="1">
                  <c:v>12.75</c:v>
                </c:pt>
                <c:pt idx="2">
                  <c:v>7.33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DE-4847-B6BC-FAA47F374BC0}"/>
            </c:ext>
          </c:extLst>
        </c:ser>
        <c:ser>
          <c:idx val="3"/>
          <c:order val="3"/>
          <c:tx>
            <c:strRef>
              <c:f>'Riepilogo mensile C- S'!$A$8</c:f>
              <c:strCache>
                <c:ptCount val="1"/>
                <c:pt idx="0">
                  <c:v>2012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S'!$B$8:$E$8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12.66</c:v>
                </c:pt>
                <c:pt idx="3">
                  <c:v>1.33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E-4847-B6BC-FAA47F374BC0}"/>
            </c:ext>
          </c:extLst>
        </c:ser>
        <c:ser>
          <c:idx val="5"/>
          <c:order val="5"/>
          <c:tx>
            <c:strRef>
              <c:f>'Riepilogo mensile C- S'!$A$10</c:f>
              <c:strCache>
                <c:ptCount val="1"/>
                <c:pt idx="0">
                  <c:v>2014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S'!$B$10:$E$10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3.66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DE-4847-B6BC-FAA47F374BC0}"/>
            </c:ext>
          </c:extLst>
        </c:ser>
        <c:ser>
          <c:idx val="6"/>
          <c:order val="6"/>
          <c:tx>
            <c:strRef>
              <c:f>'Riepilogo mensile C- S'!$A$11</c:f>
              <c:strCache>
                <c:ptCount val="1"/>
                <c:pt idx="0">
                  <c:v>2015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S'!$B$11:$E$11</c:f>
              <c:numCache>
                <c:formatCode>General</c:formatCode>
                <c:ptCount val="4"/>
                <c:pt idx="0">
                  <c:v>10.5</c:v>
                </c:pt>
                <c:pt idx="1">
                  <c:v>8.75</c:v>
                </c:pt>
                <c:pt idx="2">
                  <c:v>10.6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E-4847-B6BC-FAA47F374BC0}"/>
            </c:ext>
          </c:extLst>
        </c:ser>
        <c:ser>
          <c:idx val="7"/>
          <c:order val="7"/>
          <c:tx>
            <c:strRef>
              <c:f>'Riepilogo mensile C- S'!$A$12</c:f>
              <c:strCache>
                <c:ptCount val="1"/>
                <c:pt idx="0">
                  <c:v>2016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S'!$B$12:$E$12</c:f>
              <c:numCache>
                <c:formatCode>General</c:formatCode>
                <c:ptCount val="4"/>
                <c:pt idx="0">
                  <c:v>2.5</c:v>
                </c:pt>
                <c:pt idx="1">
                  <c:v>6.33</c:v>
                </c:pt>
                <c:pt idx="2">
                  <c:v>8.25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DE-4847-B6BC-FAA47F374BC0}"/>
            </c:ext>
          </c:extLst>
        </c:ser>
        <c:ser>
          <c:idx val="8"/>
          <c:order val="8"/>
          <c:tx>
            <c:strRef>
              <c:f>'Riepilogo mensile C- S'!$A$13</c:f>
              <c:strCache>
                <c:ptCount val="1"/>
                <c:pt idx="0">
                  <c:v>2017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S'!$B$13:$E$13</c:f>
              <c:numCache>
                <c:formatCode>General</c:formatCode>
                <c:ptCount val="4"/>
                <c:pt idx="0">
                  <c:v>2</c:v>
                </c:pt>
                <c:pt idx="1">
                  <c:v>6.5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DE-4847-B6BC-FAA47F374BC0}"/>
            </c:ext>
          </c:extLst>
        </c:ser>
        <c:ser>
          <c:idx val="9"/>
          <c:order val="9"/>
          <c:tx>
            <c:strRef>
              <c:f>'Riepilogo mensile C- S'!$A$14</c:f>
              <c:strCache>
                <c:ptCount val="1"/>
                <c:pt idx="0">
                  <c:v>2018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S'!$B$14:$E$14</c:f>
              <c:numCache>
                <c:formatCode>General</c:formatCode>
                <c:ptCount val="4"/>
                <c:pt idx="0">
                  <c:v>0.5</c:v>
                </c:pt>
                <c:pt idx="1">
                  <c:v>1.5</c:v>
                </c:pt>
                <c:pt idx="2">
                  <c:v>5.66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FDE-4847-B6BC-FAA47F374BC0}"/>
            </c:ext>
          </c:extLst>
        </c:ser>
        <c:ser>
          <c:idx val="10"/>
          <c:order val="10"/>
          <c:tx>
            <c:strRef>
              <c:f>'Riepilogo mensile C- S'!$A$15</c:f>
              <c:strCache>
                <c:ptCount val="1"/>
                <c:pt idx="0">
                  <c:v>2019</c:v>
                </c:pt>
              </c:strCache>
            </c:strRef>
          </c:tx>
          <c:spPr>
            <a:ln w="349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S'!$B$15:$E$15</c:f>
              <c:numCache>
                <c:formatCode>General</c:formatCode>
                <c:ptCount val="4"/>
                <c:pt idx="0">
                  <c:v>3.6</c:v>
                </c:pt>
                <c:pt idx="1">
                  <c:v>12.66</c:v>
                </c:pt>
                <c:pt idx="2">
                  <c:v>10</c:v>
                </c:pt>
                <c:pt idx="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DE-4847-B6BC-FAA47F374BC0}"/>
            </c:ext>
          </c:extLst>
        </c:ser>
        <c:ser>
          <c:idx val="11"/>
          <c:order val="11"/>
          <c:tx>
            <c:strRef>
              <c:f>'Riepilogo mensile C- S'!$A$16</c:f>
              <c:strCache>
                <c:ptCount val="1"/>
                <c:pt idx="0">
                  <c:v>2020</c:v>
                </c:pt>
              </c:strCache>
            </c:strRef>
          </c:tx>
          <c:spPr>
            <a:ln w="34925" cap="rnd">
              <a:solidFill>
                <a:schemeClr val="accent6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S'!$B$16:$E$16</c:f>
              <c:numCache>
                <c:formatCode>General</c:formatCode>
                <c:ptCount val="4"/>
                <c:pt idx="0">
                  <c:v>1.66</c:v>
                </c:pt>
                <c:pt idx="1">
                  <c:v>6.25</c:v>
                </c:pt>
                <c:pt idx="2">
                  <c:v>10.5</c:v>
                </c:pt>
                <c:pt idx="3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FDE-4847-B6BC-FAA47F374BC0}"/>
            </c:ext>
          </c:extLst>
        </c:ser>
        <c:ser>
          <c:idx val="12"/>
          <c:order val="12"/>
          <c:tx>
            <c:strRef>
              <c:f>'Riepilogo mensile C- S'!$A$17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S'!$B$17:$E$17</c:f>
              <c:numCache>
                <c:formatCode>General</c:formatCode>
                <c:ptCount val="4"/>
                <c:pt idx="0">
                  <c:v>3.5</c:v>
                </c:pt>
                <c:pt idx="1">
                  <c:v>3.25</c:v>
                </c:pt>
                <c:pt idx="2">
                  <c:v>6.75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FDE-4847-B6BC-FAA47F374BC0}"/>
            </c:ext>
          </c:extLst>
        </c:ser>
        <c:ser>
          <c:idx val="13"/>
          <c:order val="13"/>
          <c:tx>
            <c:strRef>
              <c:f>'Riepilogo mensile C- S'!$A$18</c:f>
              <c:strCache>
                <c:ptCount val="1"/>
              </c:strCache>
            </c:strRef>
          </c:tx>
          <c:spPr>
            <a:ln w="349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S'!$B$4:$E$4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S'!$B$18:$E$18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FDE-4847-B6BC-FAA47F374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510816"/>
        <c:axId val="6165114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'Riepilogo mensile C- S'!$A$5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'Riepilogo mensile C- S'!$B$4:$E$4</c15:sqref>
                        </c15:formulaRef>
                      </c:ext>
                    </c:extLst>
                    <c:strCache>
                      <c:ptCount val="4"/>
                      <c:pt idx="0">
                        <c:v>Gennaio</c:v>
                      </c:pt>
                      <c:pt idx="1">
                        <c:v>Febbraio</c:v>
                      </c:pt>
                      <c:pt idx="2">
                        <c:v>Marzo</c:v>
                      </c:pt>
                      <c:pt idx="3">
                        <c:v>Aprile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'Riepilogo mensile C- S'!$B$5:$E$5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3">
                        <c:v>5.2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5FDE-4847-B6BC-FAA47F374BC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S'!$A$6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S'!$B$4:$E$4</c15:sqref>
                        </c15:formulaRef>
                      </c:ext>
                    </c:extLst>
                    <c:strCache>
                      <c:ptCount val="4"/>
                      <c:pt idx="0">
                        <c:v>Gennaio</c:v>
                      </c:pt>
                      <c:pt idx="1">
                        <c:v>Febbraio</c:v>
                      </c:pt>
                      <c:pt idx="2">
                        <c:v>Marzo</c:v>
                      </c:pt>
                      <c:pt idx="3">
                        <c:v>Aprile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S'!$B$6:$E$6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2">
                        <c:v>15</c:v>
                      </c:pt>
                      <c:pt idx="3">
                        <c:v>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5FDE-4847-B6BC-FAA47F374BC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S'!$A$9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S'!$B$4:$E$4</c15:sqref>
                        </c15:formulaRef>
                      </c:ext>
                    </c:extLst>
                    <c:strCache>
                      <c:ptCount val="4"/>
                      <c:pt idx="0">
                        <c:v>Gennaio</c:v>
                      </c:pt>
                      <c:pt idx="1">
                        <c:v>Febbraio</c:v>
                      </c:pt>
                      <c:pt idx="2">
                        <c:v>Marzo</c:v>
                      </c:pt>
                      <c:pt idx="3">
                        <c:v>Aprile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S'!$B$9:$E$9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1">
                        <c:v>1</c:v>
                      </c:pt>
                      <c:pt idx="2">
                        <c:v>5</c:v>
                      </c:pt>
                      <c:pt idx="3">
                        <c:v>4.5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FDE-4847-B6BC-FAA47F374BC0}"/>
                  </c:ext>
                </c:extLst>
              </c15:ser>
            </c15:filteredLineSeries>
          </c:ext>
        </c:extLst>
      </c:lineChart>
      <c:catAx>
        <c:axId val="61651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6511472"/>
        <c:crosses val="autoZero"/>
        <c:auto val="1"/>
        <c:lblAlgn val="ctr"/>
        <c:lblOffset val="100"/>
        <c:noMultiLvlLbl val="0"/>
      </c:catAx>
      <c:valAx>
        <c:axId val="616511472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65108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sz="1600" b="1" i="1" u="none" strike="noStrike" baseline="0">
                <a:effectLst/>
              </a:rPr>
              <a:t>Dryobates minor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'Riepilogo mensile C- S'!$A$26</c:f>
              <c:strCache>
                <c:ptCount val="1"/>
                <c:pt idx="0">
                  <c:v>2011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S'!$B$26:$E$26</c:f>
              <c:numCache>
                <c:formatCode>General</c:formatCode>
                <c:ptCount val="4"/>
                <c:pt idx="1">
                  <c:v>3.25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3D-4281-B851-7FA047E27DB6}"/>
            </c:ext>
          </c:extLst>
        </c:ser>
        <c:ser>
          <c:idx val="3"/>
          <c:order val="3"/>
          <c:tx>
            <c:strRef>
              <c:f>'Riepilogo mensile C- S'!$A$27</c:f>
              <c:strCache>
                <c:ptCount val="1"/>
                <c:pt idx="0">
                  <c:v>2012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S'!$B$27:$E$27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3D-4281-B851-7FA047E27DB6}"/>
            </c:ext>
          </c:extLst>
        </c:ser>
        <c:ser>
          <c:idx val="5"/>
          <c:order val="5"/>
          <c:tx>
            <c:strRef>
              <c:f>'Riepilogo mensile C- S'!$A$29</c:f>
              <c:strCache>
                <c:ptCount val="1"/>
                <c:pt idx="0">
                  <c:v>2014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S'!$B$29:$E$29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0.66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3D-4281-B851-7FA047E27DB6}"/>
            </c:ext>
          </c:extLst>
        </c:ser>
        <c:ser>
          <c:idx val="6"/>
          <c:order val="6"/>
          <c:tx>
            <c:strRef>
              <c:f>'Riepilogo mensile C- S'!$A$30</c:f>
              <c:strCache>
                <c:ptCount val="1"/>
                <c:pt idx="0">
                  <c:v>2015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S'!$B$30:$E$30</c:f>
              <c:numCache>
                <c:formatCode>General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3D-4281-B851-7FA047E27DB6}"/>
            </c:ext>
          </c:extLst>
        </c:ser>
        <c:ser>
          <c:idx val="7"/>
          <c:order val="7"/>
          <c:tx>
            <c:strRef>
              <c:f>'Riepilogo mensile C- S'!$A$31</c:f>
              <c:strCache>
                <c:ptCount val="1"/>
                <c:pt idx="0">
                  <c:v>2016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S'!$B$31:$E$31</c:f>
              <c:numCache>
                <c:formatCode>General</c:formatCode>
                <c:ptCount val="4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3D-4281-B851-7FA047E27DB6}"/>
            </c:ext>
          </c:extLst>
        </c:ser>
        <c:ser>
          <c:idx val="8"/>
          <c:order val="8"/>
          <c:tx>
            <c:strRef>
              <c:f>'Riepilogo mensile C- S'!$A$32</c:f>
              <c:strCache>
                <c:ptCount val="1"/>
                <c:pt idx="0">
                  <c:v>2017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S'!$B$32:$E$32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0.25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B3D-4281-B851-7FA047E27DB6}"/>
            </c:ext>
          </c:extLst>
        </c:ser>
        <c:ser>
          <c:idx val="9"/>
          <c:order val="9"/>
          <c:tx>
            <c:strRef>
              <c:f>'Riepilogo mensile C- S'!$A$33</c:f>
              <c:strCache>
                <c:ptCount val="1"/>
                <c:pt idx="0">
                  <c:v>2018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S'!$B$33:$E$33</c:f>
              <c:numCache>
                <c:formatCode>General</c:formatCode>
                <c:ptCount val="4"/>
                <c:pt idx="0">
                  <c:v>0.5</c:v>
                </c:pt>
                <c:pt idx="1">
                  <c:v>0</c:v>
                </c:pt>
                <c:pt idx="2">
                  <c:v>1.33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B3D-4281-B851-7FA047E27DB6}"/>
            </c:ext>
          </c:extLst>
        </c:ser>
        <c:ser>
          <c:idx val="10"/>
          <c:order val="10"/>
          <c:tx>
            <c:strRef>
              <c:f>'Riepilogo mensile C- S'!$A$34</c:f>
              <c:strCache>
                <c:ptCount val="1"/>
                <c:pt idx="0">
                  <c:v>2019</c:v>
                </c:pt>
              </c:strCache>
            </c:strRef>
          </c:tx>
          <c:spPr>
            <a:ln w="349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S'!$B$34:$E$34</c:f>
              <c:numCache>
                <c:formatCode>General</c:formatCode>
                <c:ptCount val="4"/>
                <c:pt idx="0">
                  <c:v>1.33</c:v>
                </c:pt>
                <c:pt idx="1">
                  <c:v>2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B3D-4281-B851-7FA047E27DB6}"/>
            </c:ext>
          </c:extLst>
        </c:ser>
        <c:ser>
          <c:idx val="11"/>
          <c:order val="11"/>
          <c:tx>
            <c:strRef>
              <c:f>'Riepilogo mensile C- S'!$A$35</c:f>
              <c:strCache>
                <c:ptCount val="1"/>
                <c:pt idx="0">
                  <c:v>2020</c:v>
                </c:pt>
              </c:strCache>
            </c:strRef>
          </c:tx>
          <c:spPr>
            <a:ln w="34925" cap="rnd">
              <a:solidFill>
                <a:schemeClr val="accent6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S'!$B$35:$E$35</c:f>
              <c:numCache>
                <c:formatCode>General</c:formatCode>
                <c:ptCount val="4"/>
                <c:pt idx="0">
                  <c:v>1</c:v>
                </c:pt>
                <c:pt idx="1">
                  <c:v>2.5</c:v>
                </c:pt>
                <c:pt idx="2">
                  <c:v>0</c:v>
                </c:pt>
                <c:pt idx="3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B3D-4281-B851-7FA047E27DB6}"/>
            </c:ext>
          </c:extLst>
        </c:ser>
        <c:ser>
          <c:idx val="12"/>
          <c:order val="12"/>
          <c:tx>
            <c:strRef>
              <c:f>'Riepilogo mensile C- S'!$A$36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S'!$B$36:$E$36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0.75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B3D-4281-B851-7FA047E27DB6}"/>
            </c:ext>
          </c:extLst>
        </c:ser>
        <c:ser>
          <c:idx val="13"/>
          <c:order val="13"/>
          <c:tx>
            <c:strRef>
              <c:f>'Riepilogo mensile C- S'!$A$37</c:f>
              <c:strCache>
                <c:ptCount val="1"/>
              </c:strCache>
            </c:strRef>
          </c:tx>
          <c:spPr>
            <a:ln w="349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'Riepilogo mensile C- S'!$B$23:$E$23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'Riepilogo mensile C- S'!$B$37:$E$37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B3D-4281-B851-7FA047E27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7068048"/>
        <c:axId val="6370641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'Riepilogo mensile C- S'!$A$24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'Riepilogo mensile C- S'!$B$23:$E$23</c15:sqref>
                        </c15:formulaRef>
                      </c:ext>
                    </c:extLst>
                    <c:strCache>
                      <c:ptCount val="4"/>
                      <c:pt idx="0">
                        <c:v>Gennaio</c:v>
                      </c:pt>
                      <c:pt idx="1">
                        <c:v>Febbraio</c:v>
                      </c:pt>
                      <c:pt idx="2">
                        <c:v>Marzo</c:v>
                      </c:pt>
                      <c:pt idx="3">
                        <c:v>Aprile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'Riepilogo mensile C- S'!$B$24:$E$24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3">
                        <c:v>4.2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3B3D-4281-B851-7FA047E27DB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S'!$A$25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S'!$B$23:$E$23</c15:sqref>
                        </c15:formulaRef>
                      </c:ext>
                    </c:extLst>
                    <c:strCache>
                      <c:ptCount val="4"/>
                      <c:pt idx="0">
                        <c:v>Gennaio</c:v>
                      </c:pt>
                      <c:pt idx="1">
                        <c:v>Febbraio</c:v>
                      </c:pt>
                      <c:pt idx="2">
                        <c:v>Marzo</c:v>
                      </c:pt>
                      <c:pt idx="3">
                        <c:v>Aprile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S'!$B$25:$E$25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2">
                        <c:v>3</c:v>
                      </c:pt>
                      <c:pt idx="3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B3D-4281-B851-7FA047E27DB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S'!$A$28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S'!$B$23:$E$23</c15:sqref>
                        </c15:formulaRef>
                      </c:ext>
                    </c:extLst>
                    <c:strCache>
                      <c:ptCount val="4"/>
                      <c:pt idx="0">
                        <c:v>Gennaio</c:v>
                      </c:pt>
                      <c:pt idx="1">
                        <c:v>Febbraio</c:v>
                      </c:pt>
                      <c:pt idx="2">
                        <c:v>Marzo</c:v>
                      </c:pt>
                      <c:pt idx="3">
                        <c:v>Aprile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'Riepilogo mensile C- S'!$B$28:$E$28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1">
                        <c:v>0.5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B3D-4281-B851-7FA047E27DB6}"/>
                  </c:ext>
                </c:extLst>
              </c15:ser>
            </c15:filteredLineSeries>
          </c:ext>
        </c:extLst>
      </c:lineChart>
      <c:catAx>
        <c:axId val="63706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7064112"/>
        <c:crosses val="autoZero"/>
        <c:auto val="1"/>
        <c:lblAlgn val="ctr"/>
        <c:lblOffset val="100"/>
        <c:noMultiLvlLbl val="0"/>
      </c:catAx>
      <c:valAx>
        <c:axId val="637064112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706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u="none" strike="noStrike" baseline="0">
                <a:solidFill>
                  <a:srgbClr val="FF0000"/>
                </a:solidFill>
                <a:effectLst/>
              </a:rPr>
              <a:t>D</a:t>
            </a:r>
            <a:r>
              <a:rPr lang="it-IT" sz="1800" b="0" i="1" u="none" strike="noStrike" baseline="0">
                <a:solidFill>
                  <a:srgbClr val="FF0000"/>
                </a:solidFill>
                <a:effectLst/>
              </a:rPr>
              <a:t>endrocopos major</a:t>
            </a:r>
            <a:r>
              <a:rPr lang="it-IT" sz="1800" b="0" i="0" u="none" strike="noStrike" baseline="0">
                <a:solidFill>
                  <a:srgbClr val="FF0000"/>
                </a:solidFill>
                <a:effectLst/>
              </a:rPr>
              <a:t> </a:t>
            </a:r>
            <a:endParaRPr lang="it-IT" sz="180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'[1]Contatti-Sessione'!$A$11</c:f>
              <c:strCache>
                <c:ptCount val="1"/>
                <c:pt idx="0">
                  <c:v>contatti/sessione MAG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'[1]Contatti-Sessione'!$B$1:$O$1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'[1]Contatti-Sessione'!$B$11:$O$11</c:f>
              <c:numCache>
                <c:formatCode>General</c:formatCode>
                <c:ptCount val="14"/>
                <c:pt idx="0">
                  <c:v>5.2</c:v>
                </c:pt>
                <c:pt idx="1">
                  <c:v>10.199999999999999</c:v>
                </c:pt>
                <c:pt idx="2">
                  <c:v>9.11</c:v>
                </c:pt>
                <c:pt idx="3">
                  <c:v>4.5</c:v>
                </c:pt>
                <c:pt idx="4">
                  <c:v>3.2</c:v>
                </c:pt>
                <c:pt idx="5">
                  <c:v>5.75</c:v>
                </c:pt>
                <c:pt idx="6">
                  <c:v>9.5</c:v>
                </c:pt>
                <c:pt idx="7">
                  <c:v>5.72</c:v>
                </c:pt>
                <c:pt idx="8">
                  <c:v>4.3</c:v>
                </c:pt>
                <c:pt idx="9">
                  <c:v>3</c:v>
                </c:pt>
                <c:pt idx="10">
                  <c:v>7.91</c:v>
                </c:pt>
                <c:pt idx="11">
                  <c:v>6.16</c:v>
                </c:pt>
                <c:pt idx="13">
                  <c:v>5.09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9-49AA-9E02-153DA5362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854848"/>
        <c:axId val="83856384"/>
      </c:barChart>
      <c:catAx>
        <c:axId val="8385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r>
                  <a:rPr lang="it-IT" sz="1400">
                    <a:solidFill>
                      <a:srgbClr val="FF0000"/>
                    </a:solidFill>
                  </a:rPr>
                  <a:t>anno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856384"/>
        <c:crosses val="autoZero"/>
        <c:auto val="1"/>
        <c:lblAlgn val="ctr"/>
        <c:lblOffset val="100"/>
        <c:noMultiLvlLbl val="0"/>
      </c:catAx>
      <c:valAx>
        <c:axId val="838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r>
                  <a:rPr lang="it-IT" sz="1400" b="1" i="0" u="none" strike="noStrike" kern="1200" baseline="0">
                    <a:solidFill>
                      <a:srgbClr val="FF0000"/>
                    </a:solidFill>
                  </a:rPr>
                  <a:t>numero medio di contatti  per sessione</a:t>
                </a:r>
                <a:endParaRPr lang="it-IT" sz="1400">
                  <a:solidFill>
                    <a:srgbClr val="FF0000"/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85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1" u="none" strike="noStrike" baseline="0">
                <a:solidFill>
                  <a:srgbClr val="FF0000"/>
                </a:solidFill>
                <a:effectLst/>
              </a:rPr>
              <a:t>Dryobates minor</a:t>
            </a:r>
            <a:endParaRPr lang="it-IT" sz="18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128474153035851"/>
          <c:y val="1.80125346168902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'[1]Contatti-Sessione'!$A$12</c:f>
              <c:strCache>
                <c:ptCount val="1"/>
                <c:pt idx="0">
                  <c:v>contatti/sessione MIN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'[1]Contatti-Sessione'!$B$1:$O$1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'[1]Contatti-Sessione'!$B$12:$O$12</c:f>
              <c:numCache>
                <c:formatCode>General</c:formatCode>
                <c:ptCount val="14"/>
                <c:pt idx="0">
                  <c:v>4.2</c:v>
                </c:pt>
                <c:pt idx="1">
                  <c:v>3</c:v>
                </c:pt>
                <c:pt idx="2">
                  <c:v>2.88</c:v>
                </c:pt>
                <c:pt idx="3">
                  <c:v>1.25</c:v>
                </c:pt>
                <c:pt idx="4">
                  <c:v>0.2</c:v>
                </c:pt>
                <c:pt idx="5">
                  <c:v>1.62</c:v>
                </c:pt>
                <c:pt idx="6">
                  <c:v>0.6</c:v>
                </c:pt>
                <c:pt idx="7">
                  <c:v>0.09</c:v>
                </c:pt>
                <c:pt idx="8">
                  <c:v>0.1</c:v>
                </c:pt>
                <c:pt idx="9">
                  <c:v>0.55000000000000004</c:v>
                </c:pt>
                <c:pt idx="10">
                  <c:v>0.92</c:v>
                </c:pt>
                <c:pt idx="11">
                  <c:v>1.1599999999999999</c:v>
                </c:pt>
                <c:pt idx="1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8-40B8-976C-FAEAF62D1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383232"/>
        <c:axId val="86405504"/>
      </c:barChart>
      <c:catAx>
        <c:axId val="86383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r>
                  <a:rPr lang="it-IT" sz="1400">
                    <a:solidFill>
                      <a:srgbClr val="FF0000"/>
                    </a:solidFill>
                  </a:rPr>
                  <a:t>anno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405504"/>
        <c:crosses val="autoZero"/>
        <c:auto val="1"/>
        <c:lblAlgn val="ctr"/>
        <c:lblOffset val="100"/>
        <c:noMultiLvlLbl val="0"/>
      </c:catAx>
      <c:valAx>
        <c:axId val="8640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r>
                  <a:rPr lang="it-IT" sz="1400" b="1" i="0" u="none" strike="noStrike" kern="1200" baseline="0">
                    <a:solidFill>
                      <a:srgbClr val="FF0000"/>
                    </a:solidFill>
                  </a:rPr>
                  <a:t>numero medio di contatti  per sessione </a:t>
                </a:r>
                <a:endParaRPr lang="it-IT" sz="1400">
                  <a:solidFill>
                    <a:srgbClr val="FF0000"/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3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728E-60D1-4A9E-84CC-D8D387363600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25F59-57B8-4D65-857F-533221CCC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67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25F59-57B8-4D65-857F-533221CCCA9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85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8272284" y="1441852"/>
            <a:ext cx="5670709" cy="30720506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60157" y="1441852"/>
            <a:ext cx="16592074" cy="30720506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60158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811601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29/08/2023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4.jpg"/><Relationship Id="rId4" Type="http://schemas.openxmlformats.org/officeDocument/2006/relationships/chart" Target="../charts/chart1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testo, design&#10;&#10;Descrizione generata automaticamente">
            <a:extLst>
              <a:ext uri="{FF2B5EF4-FFF2-40B4-BE49-F238E27FC236}">
                <a16:creationId xmlns:a16="http://schemas.microsoft.com/office/drawing/2014/main" id="{D79FB431-F83E-F288-0A0C-3BD40C622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498"/>
            <a:ext cx="25203150" cy="3377175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03254" y="720330"/>
            <a:ext cx="17655305" cy="1872208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rgbClr val="C00000"/>
                </a:solidFill>
              </a:rPr>
            </a:br>
            <a:r>
              <a:rPr lang="it-IT" sz="5000" b="1" i="1" dirty="0" err="1">
                <a:solidFill>
                  <a:srgbClr val="C00000"/>
                </a:solidFill>
              </a:rPr>
              <a:t>Dendrocopos</a:t>
            </a:r>
            <a:r>
              <a:rPr lang="it-IT" sz="5000" b="1" i="1" dirty="0">
                <a:solidFill>
                  <a:srgbClr val="C00000"/>
                </a:solidFill>
              </a:rPr>
              <a:t> major </a:t>
            </a:r>
            <a:r>
              <a:rPr lang="it-IT" sz="5000" b="1" dirty="0">
                <a:solidFill>
                  <a:srgbClr val="C00000"/>
                </a:solidFill>
              </a:rPr>
              <a:t>and </a:t>
            </a:r>
            <a:r>
              <a:rPr lang="it-IT" sz="5000" b="1" i="1" dirty="0" err="1">
                <a:solidFill>
                  <a:srgbClr val="C00000"/>
                </a:solidFill>
              </a:rPr>
              <a:t>Dryobates</a:t>
            </a:r>
            <a:r>
              <a:rPr lang="it-IT" sz="5000" b="1" i="1" dirty="0">
                <a:solidFill>
                  <a:srgbClr val="C00000"/>
                </a:solidFill>
              </a:rPr>
              <a:t> minor </a:t>
            </a:r>
            <a:r>
              <a:rPr lang="it-IT" sz="5000" b="1" dirty="0">
                <a:solidFill>
                  <a:srgbClr val="C00000"/>
                </a:solidFill>
              </a:rPr>
              <a:t>monitoring in the Selva del Lamone </a:t>
            </a:r>
            <a:r>
              <a:rPr lang="it-IT" sz="5000" b="1" dirty="0" err="1">
                <a:solidFill>
                  <a:srgbClr val="C00000"/>
                </a:solidFill>
              </a:rPr>
              <a:t>Regional</a:t>
            </a:r>
            <a:r>
              <a:rPr lang="it-IT" sz="5000" b="1" dirty="0">
                <a:solidFill>
                  <a:srgbClr val="C00000"/>
                </a:solidFill>
              </a:rPr>
              <a:t> Reserve (Central </a:t>
            </a:r>
            <a:r>
              <a:rPr lang="it-IT" sz="5000" b="1" dirty="0" err="1">
                <a:solidFill>
                  <a:srgbClr val="C00000"/>
                </a:solidFill>
              </a:rPr>
              <a:t>Italy</a:t>
            </a:r>
            <a:r>
              <a:rPr lang="it-IT" sz="5000" b="1" dirty="0">
                <a:solidFill>
                  <a:srgbClr val="C00000"/>
                </a:solidFill>
              </a:rPr>
              <a:t>)</a:t>
            </a:r>
            <a:b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5000" b="1" dirty="0">
                <a:solidFill>
                  <a:srgbClr val="C00000"/>
                </a:solidFill>
              </a:rPr>
            </a:br>
            <a:br>
              <a:rPr lang="it-IT" sz="5000" b="1" dirty="0">
                <a:solidFill>
                  <a:srgbClr val="C00000"/>
                </a:solidFill>
              </a:rPr>
            </a:br>
            <a:endParaRPr lang="it-IT" sz="5000" b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44112" y="7938006"/>
            <a:ext cx="20306256" cy="117905131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rgbClr val="C00000"/>
                </a:solidFill>
              </a:rPr>
              <a:t> I dati sono stati raccolti nella Riserva Naturale Regionale Selva del Lamone (VT; Fig. 1) dal 2011 al 2022. Sono stati monitorati </a:t>
            </a:r>
            <a:r>
              <a:rPr lang="it-IT" sz="2800" i="1" dirty="0" err="1">
                <a:solidFill>
                  <a:srgbClr val="C00000"/>
                </a:solidFill>
              </a:rPr>
              <a:t>Dendrocopos</a:t>
            </a:r>
            <a:r>
              <a:rPr lang="it-IT" sz="2800" i="1" dirty="0">
                <a:solidFill>
                  <a:srgbClr val="C00000"/>
                </a:solidFill>
              </a:rPr>
              <a:t> major </a:t>
            </a:r>
            <a:r>
              <a:rPr lang="it-IT" sz="2800" dirty="0">
                <a:solidFill>
                  <a:srgbClr val="C00000"/>
                </a:solidFill>
              </a:rPr>
              <a:t>e </a:t>
            </a:r>
            <a:r>
              <a:rPr lang="it-IT" sz="2800" i="1" dirty="0" err="1">
                <a:solidFill>
                  <a:srgbClr val="C00000"/>
                </a:solidFill>
              </a:rPr>
              <a:t>Dryobates</a:t>
            </a:r>
            <a:r>
              <a:rPr lang="it-IT" sz="2800" i="1" dirty="0">
                <a:solidFill>
                  <a:srgbClr val="C00000"/>
                </a:solidFill>
              </a:rPr>
              <a:t> minor </a:t>
            </a:r>
            <a:r>
              <a:rPr lang="it-IT" sz="2800" dirty="0">
                <a:solidFill>
                  <a:srgbClr val="C00000"/>
                </a:solidFill>
              </a:rPr>
              <a:t>in 20 punti di ascolto mediante il metodo del play-back prevedendo un’uscita a settimana da gennaio ad aprile. Poiché a volte, soprattutto a causa del maltempo, i rilevamenti non sono stati effettuati, nelle analisi dei dati è stato utilizzato il parametro ‘numero di contatti per sessione di rilevamento’. Non sono stati considerati il 2013 (rilievi non effettuati nella parte centrale della stagione) e il 2021 (rilievi non condotti a causa delle restrizioni per l’epidemia da COVID-19).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264871" y="2737980"/>
            <a:ext cx="144016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Massimo Bellavita</a:t>
            </a:r>
            <a:r>
              <a:rPr lang="it-IT" sz="3200" baseline="30000" dirty="0">
                <a:solidFill>
                  <a:srgbClr val="C00000"/>
                </a:solidFill>
              </a:rPr>
              <a:t> 1</a:t>
            </a:r>
            <a:r>
              <a:rPr lang="it-IT" sz="3200" dirty="0">
                <a:solidFill>
                  <a:srgbClr val="C00000"/>
                </a:solidFill>
              </a:rPr>
              <a:t> ,  Giuseppe Campanella</a:t>
            </a:r>
            <a:r>
              <a:rPr lang="it-IT" sz="3200" baseline="30000" dirty="0">
                <a:solidFill>
                  <a:srgbClr val="C00000"/>
                </a:solidFill>
              </a:rPr>
              <a:t>1</a:t>
            </a:r>
            <a:r>
              <a:rPr lang="it-IT" sz="3200" dirty="0">
                <a:solidFill>
                  <a:srgbClr val="C00000"/>
                </a:solidFill>
              </a:rPr>
              <a:t> , Alessandro Ceccarini</a:t>
            </a:r>
            <a:r>
              <a:rPr lang="it-IT" sz="3200" baseline="30000" dirty="0">
                <a:solidFill>
                  <a:srgbClr val="C00000"/>
                </a:solidFill>
              </a:rPr>
              <a:t>1</a:t>
            </a:r>
            <a:r>
              <a:rPr lang="it-IT" sz="3200" dirty="0">
                <a:solidFill>
                  <a:srgbClr val="C00000"/>
                </a:solidFill>
              </a:rPr>
              <a:t> , Moica Piazzai</a:t>
            </a:r>
            <a:r>
              <a:rPr lang="it-IT" sz="3200" baseline="30000" dirty="0">
                <a:solidFill>
                  <a:srgbClr val="C00000"/>
                </a:solidFill>
              </a:rPr>
              <a:t>1</a:t>
            </a:r>
            <a:r>
              <a:rPr lang="it-IT" sz="3200" dirty="0">
                <a:solidFill>
                  <a:srgbClr val="C00000"/>
                </a:solidFill>
              </a:rPr>
              <a:t> , Andrea Schiavano</a:t>
            </a:r>
            <a:r>
              <a:rPr lang="it-IT" sz="3200" baseline="30000" dirty="0">
                <a:solidFill>
                  <a:srgbClr val="C00000"/>
                </a:solidFill>
              </a:rPr>
              <a:t>1</a:t>
            </a:r>
            <a:r>
              <a:rPr lang="it-IT" sz="3200" dirty="0">
                <a:solidFill>
                  <a:srgbClr val="C00000"/>
                </a:solidFill>
              </a:rPr>
              <a:t> , Aldo Terazzi</a:t>
            </a:r>
            <a:r>
              <a:rPr lang="it-IT" sz="3200" baseline="30000" dirty="0">
                <a:solidFill>
                  <a:srgbClr val="C00000"/>
                </a:solidFill>
              </a:rPr>
              <a:t>1</a:t>
            </a:r>
            <a:r>
              <a:rPr lang="it-IT" sz="3200" dirty="0">
                <a:solidFill>
                  <a:srgbClr val="C00000"/>
                </a:solidFill>
              </a:rPr>
              <a:t> , Alberto Sorace</a:t>
            </a:r>
            <a:r>
              <a:rPr lang="it-IT" sz="3200" baseline="30000" dirty="0">
                <a:solidFill>
                  <a:srgbClr val="C00000"/>
                </a:solidFill>
              </a:rPr>
              <a:t>2</a:t>
            </a:r>
            <a:r>
              <a:rPr lang="it-IT" sz="3200" dirty="0">
                <a:solidFill>
                  <a:srgbClr val="C00000"/>
                </a:solidFill>
              </a:rPr>
              <a:t>,  </a:t>
            </a:r>
          </a:p>
          <a:p>
            <a:endParaRPr lang="it-IT" sz="2800" i="1" baseline="30000" dirty="0">
              <a:solidFill>
                <a:srgbClr val="C00000"/>
              </a:solidFill>
            </a:endParaRPr>
          </a:p>
          <a:p>
            <a:r>
              <a:rPr lang="it-IT" sz="2800" i="1" baseline="30000" dirty="0">
                <a:solidFill>
                  <a:srgbClr val="C00000"/>
                </a:solidFill>
              </a:rPr>
              <a:t> 1</a:t>
            </a:r>
            <a:r>
              <a:rPr lang="it-IT" sz="2800" i="1" dirty="0">
                <a:solidFill>
                  <a:srgbClr val="C00000"/>
                </a:solidFill>
              </a:rPr>
              <a:t> R.N.R. Selva del Lamone, </a:t>
            </a:r>
            <a:r>
              <a:rPr lang="it-IT" sz="2800" i="1" baseline="30000" dirty="0">
                <a:solidFill>
                  <a:srgbClr val="C00000"/>
                </a:solidFill>
              </a:rPr>
              <a:t>2</a:t>
            </a:r>
            <a:r>
              <a:rPr lang="it-IT" sz="2800" i="1" dirty="0">
                <a:solidFill>
                  <a:srgbClr val="C00000"/>
                </a:solidFill>
              </a:rPr>
              <a:t>ISPRA, Via Brancati 60,00144 Roma;   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18" name="Sottotitolo 2"/>
          <p:cNvSpPr txBox="1">
            <a:spLocks/>
          </p:cNvSpPr>
          <p:nvPr/>
        </p:nvSpPr>
        <p:spPr>
          <a:xfrm>
            <a:off x="2776961" y="24874869"/>
            <a:ext cx="19154128" cy="1224136"/>
          </a:xfrm>
          <a:prstGeom prst="rect">
            <a:avLst/>
          </a:prstGeom>
        </p:spPr>
        <p:txBody>
          <a:bodyPr vert="horz" lIns="349758" tIns="174879" rIns="349758" bIns="174879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rgbClr val="C00000"/>
                </a:solidFill>
              </a:rPr>
              <a:t>Nel corso degli anni il numero di contatti medio non è variato significativamente né per </a:t>
            </a:r>
            <a:r>
              <a:rPr lang="it-IT" sz="2800" i="1" dirty="0" err="1">
                <a:solidFill>
                  <a:srgbClr val="C00000"/>
                </a:solidFill>
              </a:rPr>
              <a:t>Dendrocopos</a:t>
            </a:r>
            <a:r>
              <a:rPr lang="it-IT" sz="2800" i="1" dirty="0">
                <a:solidFill>
                  <a:srgbClr val="C00000"/>
                </a:solidFill>
              </a:rPr>
              <a:t> major </a:t>
            </a:r>
            <a:r>
              <a:rPr lang="it-IT" sz="2800" dirty="0">
                <a:solidFill>
                  <a:srgbClr val="C00000"/>
                </a:solidFill>
              </a:rPr>
              <a:t>(Pearson </a:t>
            </a:r>
            <a:r>
              <a:rPr lang="it-IT" sz="2800" dirty="0" err="1">
                <a:solidFill>
                  <a:srgbClr val="C00000"/>
                </a:solidFill>
              </a:rPr>
              <a:t>Correlation</a:t>
            </a:r>
            <a:r>
              <a:rPr lang="it-IT" sz="2800" dirty="0">
                <a:solidFill>
                  <a:srgbClr val="C00000"/>
                </a:solidFill>
              </a:rPr>
              <a:t> test; r = -0,30 P = 0,40; N= 10) né per </a:t>
            </a:r>
            <a:r>
              <a:rPr lang="it-IT" sz="2800" i="1" dirty="0" err="1">
                <a:solidFill>
                  <a:srgbClr val="C00000"/>
                </a:solidFill>
              </a:rPr>
              <a:t>Dryobates</a:t>
            </a:r>
            <a:r>
              <a:rPr lang="it-IT" sz="2800" i="1" dirty="0">
                <a:solidFill>
                  <a:srgbClr val="C00000"/>
                </a:solidFill>
              </a:rPr>
              <a:t> minor </a:t>
            </a:r>
            <a:r>
              <a:rPr lang="it-IT" sz="2800" dirty="0">
                <a:solidFill>
                  <a:srgbClr val="C00000"/>
                </a:solidFill>
              </a:rPr>
              <a:t>(r = - 0,60 P = 0,07; N= 10).</a:t>
            </a:r>
            <a:endParaRPr lang="it-IT" sz="1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rgbClr val="C00000"/>
                </a:solidFill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2879176" y="16193761"/>
            <a:ext cx="19970297" cy="1944216"/>
          </a:xfrm>
          <a:prstGeom prst="rect">
            <a:avLst/>
          </a:prstGeom>
        </p:spPr>
        <p:txBody>
          <a:bodyPr vert="horz" lIns="349758" tIns="174879" rIns="349758" bIns="174879" rtlCol="0">
            <a:noAutofit/>
          </a:bodyPr>
          <a:lstStyle/>
          <a:p>
            <a:pPr algn="just"/>
            <a:r>
              <a:rPr lang="it-IT" sz="2800" dirty="0">
                <a:solidFill>
                  <a:srgbClr val="C00000"/>
                </a:solidFill>
              </a:rPr>
              <a:t>Il picco dei contatti di </a:t>
            </a:r>
            <a:r>
              <a:rPr lang="it-IT" sz="2800" i="1" dirty="0" err="1">
                <a:solidFill>
                  <a:srgbClr val="C00000"/>
                </a:solidFill>
              </a:rPr>
              <a:t>Dendrocopos</a:t>
            </a:r>
            <a:r>
              <a:rPr lang="it-IT" sz="2800" i="1" dirty="0">
                <a:solidFill>
                  <a:srgbClr val="C00000"/>
                </a:solidFill>
              </a:rPr>
              <a:t> major </a:t>
            </a:r>
            <a:r>
              <a:rPr lang="it-IT" sz="2800" dirty="0">
                <a:solidFill>
                  <a:srgbClr val="C00000"/>
                </a:solidFill>
              </a:rPr>
              <a:t>si è avuto nei diversi anni o a febbraio (media di contatti tra tutti gli anni: 7,1 ± 3,9 DS ) o a marzo (8,0 ± 2,9 DS ) mentre a gennaio (3,1 ± 3,0 DS ) e aprile (4,2 ± 2,1 DS ) si è osservato un numero minore di contatti (Figura 1). Con l’eccezione di aprile 2011 (dato riferito a una sola sessione mensile) lo stesso è avvenuto per </a:t>
            </a:r>
            <a:r>
              <a:rPr lang="it-IT" sz="2800" i="1" dirty="0" err="1">
                <a:solidFill>
                  <a:srgbClr val="C00000"/>
                </a:solidFill>
              </a:rPr>
              <a:t>Dryobates</a:t>
            </a:r>
            <a:r>
              <a:rPr lang="it-IT" sz="2800" i="1" dirty="0">
                <a:solidFill>
                  <a:srgbClr val="C00000"/>
                </a:solidFill>
              </a:rPr>
              <a:t> minor </a:t>
            </a:r>
            <a:r>
              <a:rPr lang="it-IT" sz="2800" dirty="0">
                <a:solidFill>
                  <a:srgbClr val="C00000"/>
                </a:solidFill>
              </a:rPr>
              <a:t>(gennaio: 0,6 ± 0,7 DS; febbraio: 1,3 ± 1,3 DS ; marzo 0,9 ± 0,9 DS; aprile 1,1 ± 2,8 DS; escludendo il 2011: gennaio: 0,6 ± 0,7 DS; febbraio: 1,1 ± 1,2 DS ; marzo 0,9 ± 0,9 DS; aprile 0,2 ± 0,4 DS) (Figura 2). 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DBC5B10-0447-84FC-BEB4-DB25F5534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0234"/>
            <a:ext cx="2210663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7853D6-71B1-8DD9-CD66-70A23FA81AC9}"/>
              </a:ext>
            </a:extLst>
          </p:cNvPr>
          <p:cNvSpPr txBox="1"/>
          <p:nvPr/>
        </p:nvSpPr>
        <p:spPr>
          <a:xfrm>
            <a:off x="3037270" y="4680770"/>
            <a:ext cx="19730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</a:rPr>
              <a:t>Abstract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C00000"/>
                </a:solidFill>
              </a:rPr>
              <a:t>In 2011-2022 </a:t>
            </a:r>
            <a:r>
              <a:rPr lang="it-IT" sz="2800" dirty="0" err="1">
                <a:solidFill>
                  <a:srgbClr val="C00000"/>
                </a:solidFill>
              </a:rPr>
              <a:t>period</a:t>
            </a:r>
            <a:r>
              <a:rPr lang="it-IT" sz="2800" dirty="0">
                <a:solidFill>
                  <a:srgbClr val="C00000"/>
                </a:solidFill>
              </a:rPr>
              <a:t>, the </a:t>
            </a:r>
            <a:r>
              <a:rPr lang="it-IT" sz="2800" dirty="0" err="1">
                <a:solidFill>
                  <a:srgbClr val="C00000"/>
                </a:solidFill>
              </a:rPr>
              <a:t>two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species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were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monitored</a:t>
            </a:r>
            <a:r>
              <a:rPr lang="it-IT" sz="2800" dirty="0">
                <a:solidFill>
                  <a:srgbClr val="C00000"/>
                </a:solidFill>
              </a:rPr>
              <a:t> by </a:t>
            </a:r>
            <a:r>
              <a:rPr lang="it-IT" sz="2800" dirty="0" err="1">
                <a:solidFill>
                  <a:srgbClr val="C00000"/>
                </a:solidFill>
              </a:rPr>
              <a:t>means</a:t>
            </a:r>
            <a:r>
              <a:rPr lang="it-IT" sz="2800" dirty="0">
                <a:solidFill>
                  <a:srgbClr val="C00000"/>
                </a:solidFill>
              </a:rPr>
              <a:t> of play-back </a:t>
            </a:r>
            <a:r>
              <a:rPr lang="it-IT" sz="2800" dirty="0" err="1">
                <a:solidFill>
                  <a:srgbClr val="C00000"/>
                </a:solidFill>
              </a:rPr>
              <a:t>method</a:t>
            </a:r>
            <a:r>
              <a:rPr lang="it-IT" sz="2800" dirty="0">
                <a:solidFill>
                  <a:srgbClr val="C00000"/>
                </a:solidFill>
              </a:rPr>
              <a:t>. In </a:t>
            </a:r>
            <a:r>
              <a:rPr lang="it-IT" sz="2800" dirty="0" err="1">
                <a:solidFill>
                  <a:srgbClr val="C00000"/>
                </a:solidFill>
              </a:rPr>
              <a:t>each</a:t>
            </a:r>
            <a:r>
              <a:rPr lang="it-IT" sz="2800" dirty="0">
                <a:solidFill>
                  <a:srgbClr val="C00000"/>
                </a:solidFill>
              </a:rPr>
              <a:t> decade from </a:t>
            </a:r>
            <a:r>
              <a:rPr lang="it-IT" sz="2800" dirty="0" err="1">
                <a:solidFill>
                  <a:srgbClr val="C00000"/>
                </a:solidFill>
              </a:rPr>
              <a:t>January</a:t>
            </a:r>
            <a:r>
              <a:rPr lang="it-IT" sz="2800" dirty="0">
                <a:solidFill>
                  <a:srgbClr val="C00000"/>
                </a:solidFill>
              </a:rPr>
              <a:t> to April, 20 point </a:t>
            </a:r>
            <a:r>
              <a:rPr lang="it-IT" sz="2800" dirty="0" err="1">
                <a:solidFill>
                  <a:srgbClr val="C00000"/>
                </a:solidFill>
              </a:rPr>
              <a:t>counts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were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carried</a:t>
            </a:r>
            <a:r>
              <a:rPr lang="it-IT" sz="2800" dirty="0">
                <a:solidFill>
                  <a:srgbClr val="C00000"/>
                </a:solidFill>
              </a:rPr>
              <a:t> out. In </a:t>
            </a:r>
            <a:r>
              <a:rPr lang="it-IT" sz="2800" dirty="0" err="1">
                <a:solidFill>
                  <a:srgbClr val="C00000"/>
                </a:solidFill>
              </a:rPr>
              <a:t>all</a:t>
            </a:r>
            <a:r>
              <a:rPr lang="it-IT" sz="2800" dirty="0">
                <a:solidFill>
                  <a:srgbClr val="C00000"/>
                </a:solidFill>
              </a:rPr>
              <a:t> data </a:t>
            </a:r>
            <a:r>
              <a:rPr lang="it-IT" sz="2800" dirty="0" err="1">
                <a:solidFill>
                  <a:srgbClr val="C00000"/>
                </a:solidFill>
              </a:rPr>
              <a:t>analyses</a:t>
            </a:r>
            <a:r>
              <a:rPr lang="it-IT" sz="2800" dirty="0">
                <a:solidFill>
                  <a:srgbClr val="C00000"/>
                </a:solidFill>
              </a:rPr>
              <a:t> the </a:t>
            </a:r>
            <a:r>
              <a:rPr lang="it-IT" sz="2800" dirty="0" err="1">
                <a:solidFill>
                  <a:srgbClr val="C00000"/>
                </a:solidFill>
              </a:rPr>
              <a:t>parameter</a:t>
            </a:r>
            <a:r>
              <a:rPr lang="it-IT" sz="2800" dirty="0">
                <a:solidFill>
                  <a:srgbClr val="C00000"/>
                </a:solidFill>
              </a:rPr>
              <a:t> ‘</a:t>
            </a:r>
            <a:r>
              <a:rPr lang="it-IT" sz="2800" dirty="0" err="1">
                <a:solidFill>
                  <a:srgbClr val="C00000"/>
                </a:solidFill>
              </a:rPr>
              <a:t>number</a:t>
            </a:r>
            <a:r>
              <a:rPr lang="it-IT" sz="2800" dirty="0">
                <a:solidFill>
                  <a:srgbClr val="C00000"/>
                </a:solidFill>
              </a:rPr>
              <a:t> of </a:t>
            </a:r>
            <a:r>
              <a:rPr lang="it-IT" sz="2800" dirty="0" err="1">
                <a:solidFill>
                  <a:srgbClr val="C00000"/>
                </a:solidFill>
              </a:rPr>
              <a:t>contacts</a:t>
            </a:r>
            <a:r>
              <a:rPr lang="it-IT" sz="2800" dirty="0">
                <a:solidFill>
                  <a:srgbClr val="C00000"/>
                </a:solidFill>
              </a:rPr>
              <a:t> per session’ </a:t>
            </a:r>
            <a:r>
              <a:rPr lang="it-IT" sz="2800" dirty="0" err="1">
                <a:solidFill>
                  <a:srgbClr val="C00000"/>
                </a:solidFill>
              </a:rPr>
              <a:t>was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used</a:t>
            </a:r>
            <a:r>
              <a:rPr lang="it-IT" sz="2800" dirty="0">
                <a:solidFill>
                  <a:srgbClr val="C00000"/>
                </a:solidFill>
              </a:rPr>
              <a:t>. The </a:t>
            </a:r>
            <a:r>
              <a:rPr lang="it-IT" sz="2800" dirty="0" err="1">
                <a:solidFill>
                  <a:srgbClr val="C00000"/>
                </a:solidFill>
              </a:rPr>
              <a:t>peak</a:t>
            </a:r>
            <a:r>
              <a:rPr lang="it-IT" sz="2800" dirty="0">
                <a:solidFill>
                  <a:srgbClr val="C00000"/>
                </a:solidFill>
              </a:rPr>
              <a:t> of </a:t>
            </a:r>
            <a:r>
              <a:rPr lang="it-IT" sz="2800" dirty="0" err="1">
                <a:solidFill>
                  <a:srgbClr val="C00000"/>
                </a:solidFill>
              </a:rPr>
              <a:t>contacts</a:t>
            </a:r>
            <a:r>
              <a:rPr lang="it-IT" sz="2800" dirty="0">
                <a:solidFill>
                  <a:srgbClr val="C00000"/>
                </a:solidFill>
              </a:rPr>
              <a:t> of </a:t>
            </a:r>
            <a:r>
              <a:rPr lang="it-IT" sz="2800" i="1" dirty="0" err="1">
                <a:solidFill>
                  <a:srgbClr val="C00000"/>
                </a:solidFill>
              </a:rPr>
              <a:t>Dendrocopos</a:t>
            </a:r>
            <a:r>
              <a:rPr lang="it-IT" sz="2800" i="1" dirty="0">
                <a:solidFill>
                  <a:srgbClr val="C00000"/>
                </a:solidFill>
              </a:rPr>
              <a:t> major </a:t>
            </a:r>
            <a:r>
              <a:rPr lang="it-IT" sz="2800" dirty="0" err="1">
                <a:solidFill>
                  <a:srgbClr val="C00000"/>
                </a:solidFill>
              </a:rPr>
              <a:t>occurred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either</a:t>
            </a:r>
            <a:r>
              <a:rPr lang="it-IT" sz="2800" dirty="0">
                <a:solidFill>
                  <a:srgbClr val="C00000"/>
                </a:solidFill>
              </a:rPr>
              <a:t> in </a:t>
            </a:r>
            <a:r>
              <a:rPr lang="it-IT" sz="2800" dirty="0" err="1">
                <a:solidFill>
                  <a:srgbClr val="C00000"/>
                </a:solidFill>
              </a:rPr>
              <a:t>February</a:t>
            </a:r>
            <a:r>
              <a:rPr lang="it-IT" sz="2800" dirty="0">
                <a:solidFill>
                  <a:srgbClr val="C00000"/>
                </a:solidFill>
              </a:rPr>
              <a:t> (</a:t>
            </a:r>
            <a:r>
              <a:rPr lang="it-IT" sz="2800" dirty="0" err="1">
                <a:solidFill>
                  <a:srgbClr val="C00000"/>
                </a:solidFill>
              </a:rPr>
              <a:t>mean</a:t>
            </a:r>
            <a:r>
              <a:rPr lang="it-IT" sz="2800" dirty="0">
                <a:solidFill>
                  <a:srgbClr val="C00000"/>
                </a:solidFill>
              </a:rPr>
              <a:t> of </a:t>
            </a:r>
            <a:r>
              <a:rPr lang="it-IT" sz="2800" dirty="0" err="1">
                <a:solidFill>
                  <a:srgbClr val="C00000"/>
                </a:solidFill>
              </a:rPr>
              <a:t>contacts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among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all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years</a:t>
            </a:r>
            <a:r>
              <a:rPr lang="it-IT" sz="2800" dirty="0">
                <a:solidFill>
                  <a:srgbClr val="C00000"/>
                </a:solidFill>
              </a:rPr>
              <a:t>: 7.1 ± 3.9 SD ) or in March (8.0 ± 2.9 SD) </a:t>
            </a:r>
            <a:r>
              <a:rPr lang="it-IT" sz="2800" dirty="0" err="1">
                <a:solidFill>
                  <a:srgbClr val="C00000"/>
                </a:solidFill>
              </a:rPr>
              <a:t>Similar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results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were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obsservd</a:t>
            </a:r>
            <a:r>
              <a:rPr lang="it-IT" sz="2800" dirty="0">
                <a:solidFill>
                  <a:srgbClr val="C00000"/>
                </a:solidFill>
              </a:rPr>
              <a:t> for </a:t>
            </a:r>
            <a:r>
              <a:rPr lang="it-IT" sz="2800" i="1" dirty="0" err="1">
                <a:solidFill>
                  <a:srgbClr val="C00000"/>
                </a:solidFill>
              </a:rPr>
              <a:t>Dryobates</a:t>
            </a:r>
            <a:r>
              <a:rPr lang="it-IT" sz="2800" i="1" dirty="0">
                <a:solidFill>
                  <a:srgbClr val="C00000"/>
                </a:solidFill>
              </a:rPr>
              <a:t> minor </a:t>
            </a:r>
            <a:r>
              <a:rPr lang="it-IT" sz="2800" dirty="0">
                <a:solidFill>
                  <a:srgbClr val="C00000"/>
                </a:solidFill>
              </a:rPr>
              <a:t>(</a:t>
            </a:r>
            <a:r>
              <a:rPr lang="it-IT" sz="2800" dirty="0" err="1">
                <a:solidFill>
                  <a:srgbClr val="C00000"/>
                </a:solidFill>
              </a:rPr>
              <a:t>January</a:t>
            </a:r>
            <a:r>
              <a:rPr lang="it-IT" sz="2800" dirty="0">
                <a:solidFill>
                  <a:srgbClr val="C00000"/>
                </a:solidFill>
              </a:rPr>
              <a:t>: 0.6 ± 0.7 SD; </a:t>
            </a:r>
            <a:r>
              <a:rPr lang="it-IT" sz="2800" dirty="0" err="1">
                <a:solidFill>
                  <a:srgbClr val="C00000"/>
                </a:solidFill>
              </a:rPr>
              <a:t>February</a:t>
            </a:r>
            <a:r>
              <a:rPr lang="it-IT" sz="2800" dirty="0">
                <a:solidFill>
                  <a:srgbClr val="C00000"/>
                </a:solidFill>
              </a:rPr>
              <a:t>: 1.3 ± 1.3 SD ; March 0.9 ± 0.9 SD; April 1.1 ± 2.8 SD; </a:t>
            </a:r>
            <a:r>
              <a:rPr lang="it-IT" sz="2800" dirty="0" err="1">
                <a:solidFill>
                  <a:srgbClr val="C00000"/>
                </a:solidFill>
              </a:rPr>
              <a:t>excluding</a:t>
            </a:r>
            <a:r>
              <a:rPr lang="it-IT" sz="2800" dirty="0">
                <a:solidFill>
                  <a:srgbClr val="C00000"/>
                </a:solidFill>
              </a:rPr>
              <a:t> 2011: </a:t>
            </a:r>
            <a:r>
              <a:rPr lang="it-IT" sz="2800" dirty="0" err="1">
                <a:solidFill>
                  <a:srgbClr val="C00000"/>
                </a:solidFill>
              </a:rPr>
              <a:t>January</a:t>
            </a:r>
            <a:r>
              <a:rPr lang="it-IT" sz="2800" dirty="0">
                <a:solidFill>
                  <a:srgbClr val="C00000"/>
                </a:solidFill>
              </a:rPr>
              <a:t>: 0.6 ± 0.7 SD; </a:t>
            </a:r>
            <a:r>
              <a:rPr lang="it-IT" sz="2800" dirty="0" err="1">
                <a:solidFill>
                  <a:srgbClr val="C00000"/>
                </a:solidFill>
              </a:rPr>
              <a:t>February</a:t>
            </a:r>
            <a:r>
              <a:rPr lang="it-IT" sz="2800" dirty="0">
                <a:solidFill>
                  <a:srgbClr val="C00000"/>
                </a:solidFill>
              </a:rPr>
              <a:t>: 1.1 ± 1.2 SD; March 0.9 ± 0.9 DS; April 0.2 ± 0.4 SD). Over the </a:t>
            </a:r>
            <a:r>
              <a:rPr lang="it-IT" sz="2800" dirty="0" err="1">
                <a:solidFill>
                  <a:srgbClr val="C00000"/>
                </a:solidFill>
              </a:rPr>
              <a:t>years</a:t>
            </a:r>
            <a:r>
              <a:rPr lang="it-IT" sz="2800" dirty="0">
                <a:solidFill>
                  <a:srgbClr val="C00000"/>
                </a:solidFill>
              </a:rPr>
              <a:t> the </a:t>
            </a:r>
            <a:r>
              <a:rPr lang="it-IT" sz="2800" dirty="0" err="1">
                <a:solidFill>
                  <a:srgbClr val="C00000"/>
                </a:solidFill>
              </a:rPr>
              <a:t>number</a:t>
            </a:r>
            <a:r>
              <a:rPr lang="it-IT" sz="2800" dirty="0">
                <a:solidFill>
                  <a:srgbClr val="C00000"/>
                </a:solidFill>
              </a:rPr>
              <a:t> of </a:t>
            </a:r>
            <a:r>
              <a:rPr lang="it-IT" sz="2800" dirty="0" err="1">
                <a:solidFill>
                  <a:srgbClr val="C00000"/>
                </a:solidFill>
              </a:rPr>
              <a:t>contacts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has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not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changed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significantly</a:t>
            </a:r>
            <a:r>
              <a:rPr lang="it-IT" sz="2800" dirty="0">
                <a:solidFill>
                  <a:srgbClr val="C00000"/>
                </a:solidFill>
              </a:rPr>
              <a:t> for </a:t>
            </a:r>
            <a:r>
              <a:rPr lang="it-IT" sz="2800" dirty="0" err="1">
                <a:solidFill>
                  <a:srgbClr val="C00000"/>
                </a:solidFill>
              </a:rPr>
              <a:t>either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i="1" dirty="0" err="1">
                <a:solidFill>
                  <a:srgbClr val="C00000"/>
                </a:solidFill>
              </a:rPr>
              <a:t>Dendrocopos</a:t>
            </a:r>
            <a:r>
              <a:rPr lang="it-IT" sz="2800" i="1" dirty="0">
                <a:solidFill>
                  <a:srgbClr val="C00000"/>
                </a:solidFill>
              </a:rPr>
              <a:t> major </a:t>
            </a:r>
            <a:r>
              <a:rPr lang="it-IT" sz="2800" dirty="0">
                <a:solidFill>
                  <a:srgbClr val="C00000"/>
                </a:solidFill>
              </a:rPr>
              <a:t>(Pearson </a:t>
            </a:r>
            <a:r>
              <a:rPr lang="it-IT" sz="2800" dirty="0" err="1">
                <a:solidFill>
                  <a:srgbClr val="C00000"/>
                </a:solidFill>
              </a:rPr>
              <a:t>Correlation</a:t>
            </a:r>
            <a:r>
              <a:rPr lang="it-IT" sz="2800" dirty="0">
                <a:solidFill>
                  <a:srgbClr val="C00000"/>
                </a:solidFill>
              </a:rPr>
              <a:t> test; r = -0.30 P = 0.40; N= 10) or </a:t>
            </a:r>
            <a:r>
              <a:rPr lang="it-IT" sz="2800" i="1" dirty="0" err="1">
                <a:solidFill>
                  <a:srgbClr val="C00000"/>
                </a:solidFill>
              </a:rPr>
              <a:t>Dryobates</a:t>
            </a:r>
            <a:r>
              <a:rPr lang="it-IT" sz="2800" i="1" dirty="0">
                <a:solidFill>
                  <a:srgbClr val="C00000"/>
                </a:solidFill>
              </a:rPr>
              <a:t> minor</a:t>
            </a:r>
            <a:r>
              <a:rPr lang="it-IT" sz="2800" dirty="0">
                <a:solidFill>
                  <a:srgbClr val="C00000"/>
                </a:solidFill>
              </a:rPr>
              <a:t> (r = - 0.60 P = 0.07; N= 10).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90BE78C-7307-BB0B-C499-C522E78D1F13}"/>
              </a:ext>
            </a:extLst>
          </p:cNvPr>
          <p:cNvSpPr txBox="1"/>
          <p:nvPr/>
        </p:nvSpPr>
        <p:spPr>
          <a:xfrm>
            <a:off x="3268951" y="23873709"/>
            <a:ext cx="8363298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Figura 1. Numero di contatti per mese di </a:t>
            </a:r>
            <a:r>
              <a:rPr lang="it-IT" sz="2400" i="1" dirty="0" err="1">
                <a:solidFill>
                  <a:srgbClr val="C00000"/>
                </a:solidFill>
              </a:rPr>
              <a:t>Dendrocopos</a:t>
            </a:r>
            <a:r>
              <a:rPr lang="it-IT" sz="2400" i="1" dirty="0">
                <a:solidFill>
                  <a:srgbClr val="C00000"/>
                </a:solidFill>
              </a:rPr>
              <a:t> major </a:t>
            </a:r>
            <a:r>
              <a:rPr lang="it-IT" sz="2400" dirty="0">
                <a:solidFill>
                  <a:srgbClr val="C00000"/>
                </a:solidFill>
              </a:rPr>
              <a:t>nei diversi anni studiati</a:t>
            </a:r>
            <a:r>
              <a:rPr lang="it-IT" sz="2400" i="1" dirty="0">
                <a:solidFill>
                  <a:srgbClr val="C00000"/>
                </a:solidFill>
              </a:rPr>
              <a:t>.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C50D5C-9F5A-9D5F-CB63-999462893FBB}"/>
              </a:ext>
            </a:extLst>
          </p:cNvPr>
          <p:cNvSpPr txBox="1"/>
          <p:nvPr/>
        </p:nvSpPr>
        <p:spPr>
          <a:xfrm>
            <a:off x="14185600" y="23814169"/>
            <a:ext cx="8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Figura 2. Numero di contatti per mese di </a:t>
            </a:r>
            <a:r>
              <a:rPr lang="it-IT" sz="2400" i="1" dirty="0" err="1">
                <a:solidFill>
                  <a:srgbClr val="C00000"/>
                </a:solidFill>
              </a:rPr>
              <a:t>Dryobates</a:t>
            </a:r>
            <a:r>
              <a:rPr lang="it-IT" sz="2400" i="1" dirty="0">
                <a:solidFill>
                  <a:srgbClr val="C00000"/>
                </a:solidFill>
              </a:rPr>
              <a:t> minor </a:t>
            </a:r>
            <a:r>
              <a:rPr lang="it-IT" sz="2400" dirty="0">
                <a:solidFill>
                  <a:srgbClr val="C00000"/>
                </a:solidFill>
              </a:rPr>
              <a:t>nei diversi anni studiati</a:t>
            </a:r>
            <a:r>
              <a:rPr lang="it-IT" sz="2400" i="1" dirty="0">
                <a:solidFill>
                  <a:srgbClr val="C00000"/>
                </a:solidFill>
              </a:rPr>
              <a:t>.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298676-4EFC-411C-C9F5-42F67C796E40}"/>
              </a:ext>
            </a:extLst>
          </p:cNvPr>
          <p:cNvSpPr txBox="1"/>
          <p:nvPr/>
        </p:nvSpPr>
        <p:spPr>
          <a:xfrm>
            <a:off x="3397496" y="15181293"/>
            <a:ext cx="8567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Fig. 1. Mappa della Riserva Naturale Regionale Selva del Lamone con la dislocazione dei punti di rilevamento </a:t>
            </a: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C7158AE2-8870-45A5-8255-DBFAC06659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635053"/>
              </p:ext>
            </p:extLst>
          </p:nvPr>
        </p:nvGraphicFramePr>
        <p:xfrm>
          <a:off x="3308580" y="18761240"/>
          <a:ext cx="8640959" cy="478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A31F4816-DA37-46AB-BB01-0C0B548C6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197893"/>
              </p:ext>
            </p:extLst>
          </p:nvPr>
        </p:nvGraphicFramePr>
        <p:xfrm>
          <a:off x="14308617" y="18761240"/>
          <a:ext cx="8640960" cy="478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DFE2956D-9A42-4A7F-888E-A6670A935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817687"/>
              </p:ext>
            </p:extLst>
          </p:nvPr>
        </p:nvGraphicFramePr>
        <p:xfrm>
          <a:off x="3268951" y="26506507"/>
          <a:ext cx="7488832" cy="493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C00A1C81-5224-480D-B318-58C4894DD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535057"/>
              </p:ext>
            </p:extLst>
          </p:nvPr>
        </p:nvGraphicFramePr>
        <p:xfrm>
          <a:off x="14203856" y="26388278"/>
          <a:ext cx="7624880" cy="493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7F5C601-1029-1CB6-B9B0-D7572349FCC4}"/>
              </a:ext>
            </a:extLst>
          </p:cNvPr>
          <p:cNvSpPr txBox="1"/>
          <p:nvPr/>
        </p:nvSpPr>
        <p:spPr>
          <a:xfrm>
            <a:off x="14170712" y="31472423"/>
            <a:ext cx="8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Figura 4. Andamento annuale del numero medio di contatti per sessione in </a:t>
            </a:r>
            <a:r>
              <a:rPr lang="it-IT" sz="2400" i="1" dirty="0" err="1">
                <a:solidFill>
                  <a:srgbClr val="C00000"/>
                </a:solidFill>
              </a:rPr>
              <a:t>Dryobates</a:t>
            </a:r>
            <a:r>
              <a:rPr lang="it-IT" sz="2400" i="1" dirty="0">
                <a:solidFill>
                  <a:srgbClr val="C00000"/>
                </a:solidFill>
              </a:rPr>
              <a:t> minor.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11C42B4-6CE5-A325-A532-D3835883BD9C}"/>
              </a:ext>
            </a:extLst>
          </p:cNvPr>
          <p:cNvSpPr txBox="1"/>
          <p:nvPr/>
        </p:nvSpPr>
        <p:spPr>
          <a:xfrm>
            <a:off x="3268951" y="31590653"/>
            <a:ext cx="836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Figura 3 Andamento annuale del numero medio di contatti per sessione in </a:t>
            </a:r>
            <a:r>
              <a:rPr lang="it-IT" sz="2400" i="1" dirty="0" err="1">
                <a:solidFill>
                  <a:srgbClr val="C00000"/>
                </a:solidFill>
              </a:rPr>
              <a:t>Dendrocopos</a:t>
            </a:r>
            <a:r>
              <a:rPr lang="it-IT" sz="2400" i="1" dirty="0">
                <a:solidFill>
                  <a:srgbClr val="C00000"/>
                </a:solidFill>
              </a:rPr>
              <a:t> major.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31" name="Immagine 30" descr="Immagine che contiene uccello, picchio, albero, aria aperta&#10;&#10;Descrizione generata automaticamente">
            <a:extLst>
              <a:ext uri="{FF2B5EF4-FFF2-40B4-BE49-F238E27FC236}">
                <a16:creationId xmlns:a16="http://schemas.microsoft.com/office/drawing/2014/main" id="{2E8F8A5F-EDA3-50BD-4831-75A9648598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025" y="10801450"/>
            <a:ext cx="5724142" cy="4102264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A1351D95-B44F-9AD8-79DC-E011A7636738}"/>
              </a:ext>
            </a:extLst>
          </p:cNvPr>
          <p:cNvGrpSpPr/>
          <p:nvPr/>
        </p:nvGrpSpPr>
        <p:grpSpPr>
          <a:xfrm>
            <a:off x="18074183" y="11887827"/>
            <a:ext cx="5176185" cy="3738159"/>
            <a:chOff x="17663285" y="12575969"/>
            <a:chExt cx="5176185" cy="3738159"/>
          </a:xfrm>
        </p:grpSpPr>
        <p:pic>
          <p:nvPicPr>
            <p:cNvPr id="27" name="Immagine 26" descr="Immagine che contiene uccello, picchio, albero, aria aperta&#10;&#10;Descrizione generata automaticamente">
              <a:extLst>
                <a:ext uri="{FF2B5EF4-FFF2-40B4-BE49-F238E27FC236}">
                  <a16:creationId xmlns:a16="http://schemas.microsoft.com/office/drawing/2014/main" id="{827C7AD6-9519-E237-1DE5-396401AF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3285" y="12575969"/>
              <a:ext cx="4875394" cy="3714143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C7B8CA5A-76CB-1817-2547-E4F922E17834}"/>
                </a:ext>
              </a:extLst>
            </p:cNvPr>
            <p:cNvSpPr txBox="1"/>
            <p:nvPr/>
          </p:nvSpPr>
          <p:spPr>
            <a:xfrm>
              <a:off x="20738479" y="15914018"/>
              <a:ext cx="2100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rgbClr val="FF0000"/>
                  </a:solidFill>
                </a:rPr>
                <a:t>Foto A. Sorace</a:t>
              </a:r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990036A5-CD66-5C02-7D49-89E3DE51A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59" y="10801450"/>
            <a:ext cx="7071090" cy="41022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685</Words>
  <Application>Microsoft Office PowerPoint</Application>
  <PresentationFormat>Personalizzato</PresentationFormat>
  <Paragraphs>25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Unicode MS</vt:lpstr>
      <vt:lpstr>Calibri</vt:lpstr>
      <vt:lpstr>Times New Roman</vt:lpstr>
      <vt:lpstr>Tema di Office</vt:lpstr>
      <vt:lpstr> Dendrocopos major and Dryobates minor monitoring in the Selva del Lamone Regional Reserve (Central Italy)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TITOLO DEVE AVERE ALMENO CARATTERE 60</dc:title>
  <dc:creator>Alberto Sorace</dc:creator>
  <cp:lastModifiedBy>Giuseppe Campanella</cp:lastModifiedBy>
  <cp:revision>54</cp:revision>
  <dcterms:modified xsi:type="dcterms:W3CDTF">2023-08-29T16:09:52Z</dcterms:modified>
</cp:coreProperties>
</file>